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0" r:id="rId4"/>
    <p:sldId id="258"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5" r:id="rId20"/>
    <p:sldId id="274" r:id="rId21"/>
    <p:sldId id="276" r:id="rId22"/>
    <p:sldId id="277" r:id="rId23"/>
    <p:sldId id="278" r:id="rId24"/>
    <p:sldId id="279" r:id="rId25"/>
    <p:sldId id="281" r:id="rId26"/>
    <p:sldId id="283" r:id="rId27"/>
    <p:sldId id="282" r:id="rId28"/>
    <p:sldId id="284" r:id="rId29"/>
    <p:sldId id="285" r:id="rId30"/>
    <p:sldId id="286" r:id="rId31"/>
    <p:sldId id="259"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065" autoAdjust="0"/>
  </p:normalViewPr>
  <p:slideViewPr>
    <p:cSldViewPr snapToGrid="0">
      <p:cViewPr varScale="1">
        <p:scale>
          <a:sx n="77" d="100"/>
          <a:sy n="77" d="100"/>
        </p:scale>
        <p:origin x="7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3179F-4F48-44C2-BFFF-31AE1CCC833C}" type="datetimeFigureOut">
              <a:rPr lang="en-IN" smtClean="0"/>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A8784-BF76-4729-A32B-FBE152E86B92}" type="slidenum">
              <a:rPr lang="en-IN" smtClean="0"/>
              <a:t>‹#›</a:t>
            </a:fld>
            <a:endParaRPr lang="en-IN"/>
          </a:p>
        </p:txBody>
      </p:sp>
    </p:spTree>
    <p:extLst>
      <p:ext uri="{BB962C8B-B14F-4D97-AF65-F5344CB8AC3E}">
        <p14:creationId xmlns:p14="http://schemas.microsoft.com/office/powerpoint/2010/main" val="67369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55A8784-BF76-4729-A32B-FBE152E86B92}" type="slidenum">
              <a:rPr lang="en-IN" smtClean="0"/>
              <a:t>1</a:t>
            </a:fld>
            <a:endParaRPr lang="en-IN"/>
          </a:p>
        </p:txBody>
      </p:sp>
    </p:spTree>
    <p:extLst>
      <p:ext uri="{BB962C8B-B14F-4D97-AF65-F5344CB8AC3E}">
        <p14:creationId xmlns:p14="http://schemas.microsoft.com/office/powerpoint/2010/main" val="289284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E320-2CE1-40BE-944E-EB5A852B7F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9F6960-1F56-4ABF-82F1-7DDA26FF6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E00694-06B5-4536-8DAE-9FF566FA5A97}"/>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B0C04EBE-3A7F-4CA1-A35A-AF3B193AE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AC55C6-F14A-4E88-8304-3FEF5EA86F68}"/>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188873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43C6-4733-48E5-B403-2410B4052F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D031AF-073E-4A70-AC60-248AA8FA3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E240F5-917D-453D-9190-E29238D277C1}"/>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83187771-B140-40F5-96FA-AF6B21B60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84773-05D1-447C-A55F-920641FF2030}"/>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00433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72101-277B-4C09-9BF8-13B55AA84C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A5E8F0-C9AF-4BCA-AC93-4A5A06E678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707493-B76C-475B-9240-F5C04AA4B8E8}"/>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FBB10580-25EC-4410-A8BC-96DD2B40F3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747C8B-3D34-46C2-B685-6FD2180E1AB5}"/>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202005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C9CB-8E80-481F-9A2A-4DB446C53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D4BC66-A78A-4190-9059-FCD3BCA41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D7A906-BE2A-482C-9A8B-0FB2FBAE10D7}"/>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9589FDC8-D6BE-43B1-BF3F-D19C830C2E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3E9D26-D0FB-4444-A02A-DE44E488B11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410037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BAC8-AB4B-4BAF-BE1B-328C22CEE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687366-741F-4BDA-BEC8-30D4E2D2EB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B7775D-9443-439D-BD47-EC96EBF45C19}"/>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66A0782F-FB1E-428D-983A-48FCFFAC3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0CFAA-7D07-4E3D-95E2-8C283E5B03C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92611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90E-C9FC-41DD-A63A-AB6FF257A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D7221D-CBA8-4739-A58C-3B32C8DC59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37000E-9CC9-4C10-AD80-BA9846FF1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C1365C-8168-470E-B105-09A5B0271C06}"/>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6" name="Footer Placeholder 5">
            <a:extLst>
              <a:ext uri="{FF2B5EF4-FFF2-40B4-BE49-F238E27FC236}">
                <a16:creationId xmlns:a16="http://schemas.microsoft.com/office/drawing/2014/main" id="{83ED4609-4486-4745-B686-C35485BAB2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5ED052-E0FE-4B04-95B4-828D59A175CD}"/>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02479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137B-3CB9-418D-91A3-BE79FDB879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C231DA-F9E7-4D71-BE7E-E45B0A513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1C0AB-042D-44E4-B46D-7C9EE6B635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88F970-AD3D-4830-A437-E6C913CF5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B20545-12BC-47EA-85D7-0041FE2017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AD13F5-854F-400B-8C6A-9DD32F7D720E}"/>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8" name="Footer Placeholder 7">
            <a:extLst>
              <a:ext uri="{FF2B5EF4-FFF2-40B4-BE49-F238E27FC236}">
                <a16:creationId xmlns:a16="http://schemas.microsoft.com/office/drawing/2014/main" id="{4BD31CBC-A349-43A7-9DD0-AC3EE69AE9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A54383-46F3-42DC-BF31-A5C8E7B6519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74245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7BDF-4E19-49F0-B2F1-33016E7B4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4865DB-94A6-4C89-A5DB-BB70989C2238}"/>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4" name="Footer Placeholder 3">
            <a:extLst>
              <a:ext uri="{FF2B5EF4-FFF2-40B4-BE49-F238E27FC236}">
                <a16:creationId xmlns:a16="http://schemas.microsoft.com/office/drawing/2014/main" id="{51BEADBB-C6E1-4377-B963-D04D217C23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4B5CA6-C092-4186-BFF1-5A1DC291D7DB}"/>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335376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097A7-B96D-4F16-B2D3-CD248889F2FC}"/>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3" name="Footer Placeholder 2">
            <a:extLst>
              <a:ext uri="{FF2B5EF4-FFF2-40B4-BE49-F238E27FC236}">
                <a16:creationId xmlns:a16="http://schemas.microsoft.com/office/drawing/2014/main" id="{EAE0EFE3-037C-44E9-89AD-C664773498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260A66-D758-4B1B-9A00-0AAC64852F17}"/>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59071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B0AA-D6CC-4246-8EB7-8B7340CCF1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BE39BF-2986-4461-AF8D-D8AD49762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FD804E-D193-41AC-B500-ECE54B192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EF4F09-DDF3-4EEC-8B6B-809D3541B526}"/>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6" name="Footer Placeholder 5">
            <a:extLst>
              <a:ext uri="{FF2B5EF4-FFF2-40B4-BE49-F238E27FC236}">
                <a16:creationId xmlns:a16="http://schemas.microsoft.com/office/drawing/2014/main" id="{5E7F2234-D9F9-4634-B7D9-28ABEEA4BE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8D2596-D9F0-41FB-881D-9C91D4FB79E2}"/>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88387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A0AF-1543-4718-AE41-A55B26D4F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6014A7-D9A1-4042-959A-354054AE8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D46D78-EDF3-4A9F-8399-A5CC98660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FCC69-1C09-430B-A173-E8C94ADAAB77}"/>
              </a:ext>
            </a:extLst>
          </p:cNvPr>
          <p:cNvSpPr>
            <a:spLocks noGrp="1"/>
          </p:cNvSpPr>
          <p:nvPr>
            <p:ph type="dt" sz="half" idx="10"/>
          </p:nvPr>
        </p:nvSpPr>
        <p:spPr/>
        <p:txBody>
          <a:bodyPr/>
          <a:lstStyle/>
          <a:p>
            <a:fld id="{BA79F96B-D3CA-4E6C-8E34-0396BEABCF05}" type="datetimeFigureOut">
              <a:rPr lang="en-IN" smtClean="0"/>
              <a:t>27-07-2024</a:t>
            </a:fld>
            <a:endParaRPr lang="en-IN"/>
          </a:p>
        </p:txBody>
      </p:sp>
      <p:sp>
        <p:nvSpPr>
          <p:cNvPr id="6" name="Footer Placeholder 5">
            <a:extLst>
              <a:ext uri="{FF2B5EF4-FFF2-40B4-BE49-F238E27FC236}">
                <a16:creationId xmlns:a16="http://schemas.microsoft.com/office/drawing/2014/main" id="{F5E432EE-00ED-4FF8-9A54-7B8FBDE520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4FC671-735C-401C-8EB2-07B017664264}"/>
              </a:ext>
            </a:extLst>
          </p:cNvPr>
          <p:cNvSpPr>
            <a:spLocks noGrp="1"/>
          </p:cNvSpPr>
          <p:nvPr>
            <p:ph type="sldNum" sz="quarter" idx="12"/>
          </p:nvPr>
        </p:nvSpPr>
        <p:spPr/>
        <p:txBody>
          <a:bodyPr/>
          <a:lstStyle/>
          <a:p>
            <a:fld id="{9B6A1721-E758-460D-BE4F-9CDB276E0804}" type="slidenum">
              <a:rPr lang="en-IN" smtClean="0"/>
              <a:t>‹#›</a:t>
            </a:fld>
            <a:endParaRPr lang="en-IN"/>
          </a:p>
        </p:txBody>
      </p:sp>
    </p:spTree>
    <p:extLst>
      <p:ext uri="{BB962C8B-B14F-4D97-AF65-F5344CB8AC3E}">
        <p14:creationId xmlns:p14="http://schemas.microsoft.com/office/powerpoint/2010/main" val="212171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EC3CA-3E52-47BD-BD60-6FE59189E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12AAE7-1F8F-4C5C-B20A-27BF23862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20EC-5932-40D6-959A-5160709B3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9F96B-D3CA-4E6C-8E34-0396BEABCF05}" type="datetimeFigureOut">
              <a:rPr lang="en-IN" smtClean="0"/>
              <a:t>27-07-2024</a:t>
            </a:fld>
            <a:endParaRPr lang="en-IN"/>
          </a:p>
        </p:txBody>
      </p:sp>
      <p:sp>
        <p:nvSpPr>
          <p:cNvPr id="5" name="Footer Placeholder 4">
            <a:extLst>
              <a:ext uri="{FF2B5EF4-FFF2-40B4-BE49-F238E27FC236}">
                <a16:creationId xmlns:a16="http://schemas.microsoft.com/office/drawing/2014/main" id="{8BA81E2C-1104-4CA1-9D83-09BD7FE8C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98F8C3-46BC-4500-9C7F-A383AEFB1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A1721-E758-460D-BE4F-9CDB276E0804}" type="slidenum">
              <a:rPr lang="en-IN" smtClean="0"/>
              <a:t>‹#›</a:t>
            </a:fld>
            <a:endParaRPr lang="en-IN"/>
          </a:p>
        </p:txBody>
      </p:sp>
    </p:spTree>
    <p:extLst>
      <p:ext uri="{BB962C8B-B14F-4D97-AF65-F5344CB8AC3E}">
        <p14:creationId xmlns:p14="http://schemas.microsoft.com/office/powerpoint/2010/main" val="4187455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0CC2A7-86BE-4CB4-9FA2-1978133B4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9958"/>
            <a:ext cx="12202610" cy="4743642"/>
          </a:xfrm>
          <a:prstGeom prst="rect">
            <a:avLst/>
          </a:prstGeom>
        </p:spPr>
      </p:pic>
      <p:sp>
        <p:nvSpPr>
          <p:cNvPr id="8" name="TextBox 7">
            <a:extLst>
              <a:ext uri="{FF2B5EF4-FFF2-40B4-BE49-F238E27FC236}">
                <a16:creationId xmlns:a16="http://schemas.microsoft.com/office/drawing/2014/main" id="{37AB10C1-A0F0-431E-AFD1-A1C0D55CA1A9}"/>
              </a:ext>
            </a:extLst>
          </p:cNvPr>
          <p:cNvSpPr txBox="1"/>
          <p:nvPr/>
        </p:nvSpPr>
        <p:spPr>
          <a:xfrm>
            <a:off x="4076700" y="1074092"/>
            <a:ext cx="2019300" cy="461665"/>
          </a:xfrm>
          <a:prstGeom prst="rect">
            <a:avLst/>
          </a:prstGeom>
          <a:noFill/>
          <a:ln>
            <a:solidFill>
              <a:schemeClr val="tx1"/>
            </a:solidFill>
          </a:ln>
        </p:spPr>
        <p:txBody>
          <a:bodyPr wrap="square" rtlCol="0">
            <a:spAutoFit/>
          </a:bodyPr>
          <a:lstStyle/>
          <a:p>
            <a:r>
              <a:rPr lang="en-US" sz="1200" b="1" dirty="0"/>
              <a:t>Web Applications (Servlets, JSP,…) are hosted on Servers</a:t>
            </a:r>
            <a:endParaRPr lang="en-IN" sz="1200" b="1" dirty="0"/>
          </a:p>
        </p:txBody>
      </p:sp>
      <p:sp>
        <p:nvSpPr>
          <p:cNvPr id="9" name="TextBox 8">
            <a:extLst>
              <a:ext uri="{FF2B5EF4-FFF2-40B4-BE49-F238E27FC236}">
                <a16:creationId xmlns:a16="http://schemas.microsoft.com/office/drawing/2014/main" id="{4B24EA80-CCB5-492E-9281-655F8077F1EC}"/>
              </a:ext>
            </a:extLst>
          </p:cNvPr>
          <p:cNvSpPr txBox="1"/>
          <p:nvPr/>
        </p:nvSpPr>
        <p:spPr>
          <a:xfrm>
            <a:off x="6172201" y="1397257"/>
            <a:ext cx="2305050" cy="276999"/>
          </a:xfrm>
          <a:prstGeom prst="rect">
            <a:avLst/>
          </a:prstGeom>
          <a:noFill/>
          <a:ln>
            <a:noFill/>
          </a:ln>
        </p:spPr>
        <p:txBody>
          <a:bodyPr wrap="square" rtlCol="0">
            <a:spAutoFit/>
          </a:bodyPr>
          <a:lstStyle/>
          <a:p>
            <a:r>
              <a:rPr lang="en-US" sz="1200" dirty="0"/>
              <a:t>(Web application folder on server)</a:t>
            </a:r>
            <a:endParaRPr lang="en-IN" sz="1200" dirty="0"/>
          </a:p>
        </p:txBody>
      </p:sp>
      <p:sp>
        <p:nvSpPr>
          <p:cNvPr id="10" name="TextBox 9">
            <a:extLst>
              <a:ext uri="{FF2B5EF4-FFF2-40B4-BE49-F238E27FC236}">
                <a16:creationId xmlns:a16="http://schemas.microsoft.com/office/drawing/2014/main" id="{0E80C13D-645D-41D9-B9E6-F81F651FC79A}"/>
              </a:ext>
            </a:extLst>
          </p:cNvPr>
          <p:cNvSpPr txBox="1"/>
          <p:nvPr/>
        </p:nvSpPr>
        <p:spPr>
          <a:xfrm>
            <a:off x="3076575" y="4191000"/>
            <a:ext cx="942975" cy="276999"/>
          </a:xfrm>
          <a:prstGeom prst="rect">
            <a:avLst/>
          </a:prstGeom>
          <a:noFill/>
        </p:spPr>
        <p:txBody>
          <a:bodyPr wrap="square" rtlCol="0">
            <a:spAutoFit/>
          </a:bodyPr>
          <a:lstStyle/>
          <a:p>
            <a:r>
              <a:rPr lang="en-US" sz="1200" dirty="0"/>
              <a:t>(server)</a:t>
            </a:r>
            <a:endParaRPr lang="en-IN" sz="1200" dirty="0"/>
          </a:p>
        </p:txBody>
      </p:sp>
    </p:spTree>
    <p:extLst>
      <p:ext uri="{BB962C8B-B14F-4D97-AF65-F5344CB8AC3E}">
        <p14:creationId xmlns:p14="http://schemas.microsoft.com/office/powerpoint/2010/main" val="214043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7C369-38E2-4421-AF3C-6E2BE56F5EA6}"/>
              </a:ext>
            </a:extLst>
          </p:cNvPr>
          <p:cNvPicPr>
            <a:picLocks noChangeAspect="1"/>
          </p:cNvPicPr>
          <p:nvPr/>
        </p:nvPicPr>
        <p:blipFill>
          <a:blip r:embed="rId2"/>
          <a:stretch>
            <a:fillRect/>
          </a:stretch>
        </p:blipFill>
        <p:spPr>
          <a:xfrm>
            <a:off x="19878" y="39756"/>
            <a:ext cx="10295512" cy="3002540"/>
          </a:xfrm>
          <a:prstGeom prst="rect">
            <a:avLst/>
          </a:prstGeom>
        </p:spPr>
      </p:pic>
      <p:cxnSp>
        <p:nvCxnSpPr>
          <p:cNvPr id="5" name="Straight Arrow Connector 4">
            <a:extLst>
              <a:ext uri="{FF2B5EF4-FFF2-40B4-BE49-F238E27FC236}">
                <a16:creationId xmlns:a16="http://schemas.microsoft.com/office/drawing/2014/main" id="{66CB2038-D76A-4D60-BF1F-20A037F04428}"/>
              </a:ext>
            </a:extLst>
          </p:cNvPr>
          <p:cNvCxnSpPr/>
          <p:nvPr/>
        </p:nvCxnSpPr>
        <p:spPr>
          <a:xfrm flipV="1">
            <a:off x="3150704" y="924339"/>
            <a:ext cx="327992"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3BFD53-010A-4800-AA56-023A50974361}"/>
              </a:ext>
            </a:extLst>
          </p:cNvPr>
          <p:cNvSpPr txBox="1"/>
          <p:nvPr/>
        </p:nvSpPr>
        <p:spPr>
          <a:xfrm>
            <a:off x="3488635" y="652790"/>
            <a:ext cx="546652" cy="261610"/>
          </a:xfrm>
          <a:prstGeom prst="rect">
            <a:avLst/>
          </a:prstGeom>
          <a:noFill/>
          <a:ln>
            <a:solidFill>
              <a:schemeClr val="tx1"/>
            </a:solidFill>
          </a:ln>
        </p:spPr>
        <p:txBody>
          <a:bodyPr wrap="square" rtlCol="0">
            <a:spAutoFit/>
          </a:bodyPr>
          <a:lstStyle/>
          <a:p>
            <a:r>
              <a:rPr lang="en-US" sz="1100" dirty="0"/>
              <a:t>folder</a:t>
            </a:r>
            <a:endParaRPr lang="en-IN" sz="1100" dirty="0"/>
          </a:p>
        </p:txBody>
      </p:sp>
      <p:cxnSp>
        <p:nvCxnSpPr>
          <p:cNvPr id="8" name="Straight Arrow Connector 7">
            <a:extLst>
              <a:ext uri="{FF2B5EF4-FFF2-40B4-BE49-F238E27FC236}">
                <a16:creationId xmlns:a16="http://schemas.microsoft.com/office/drawing/2014/main" id="{69CC73FA-BE03-44DF-9DB6-4759D91E5061}"/>
              </a:ext>
            </a:extLst>
          </p:cNvPr>
          <p:cNvCxnSpPr/>
          <p:nvPr/>
        </p:nvCxnSpPr>
        <p:spPr>
          <a:xfrm flipV="1">
            <a:off x="2812774" y="783595"/>
            <a:ext cx="665922" cy="63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09B8EB-80F5-4C60-A910-B4EDB8F7E8DF}"/>
              </a:ext>
            </a:extLst>
          </p:cNvPr>
          <p:cNvSpPr txBox="1"/>
          <p:nvPr/>
        </p:nvSpPr>
        <p:spPr>
          <a:xfrm>
            <a:off x="1170931" y="2425147"/>
            <a:ext cx="1053548" cy="261610"/>
          </a:xfrm>
          <a:prstGeom prst="rect">
            <a:avLst/>
          </a:prstGeom>
          <a:noFill/>
        </p:spPr>
        <p:txBody>
          <a:bodyPr wrap="square" rtlCol="0">
            <a:spAutoFit/>
          </a:bodyPr>
          <a:lstStyle/>
          <a:p>
            <a:r>
              <a:rPr lang="en-US" sz="1100" dirty="0" err="1"/>
              <a:t>src</a:t>
            </a:r>
            <a:r>
              <a:rPr lang="en-US" sz="1100" dirty="0"/>
              <a:t> folder</a:t>
            </a:r>
            <a:endParaRPr lang="en-IN" sz="1100" dirty="0"/>
          </a:p>
        </p:txBody>
      </p:sp>
      <p:sp>
        <p:nvSpPr>
          <p:cNvPr id="10" name="TextBox 9">
            <a:extLst>
              <a:ext uri="{FF2B5EF4-FFF2-40B4-BE49-F238E27FC236}">
                <a16:creationId xmlns:a16="http://schemas.microsoft.com/office/drawing/2014/main" id="{4BFDAA62-B7B0-4586-85B6-198C659555AF}"/>
              </a:ext>
            </a:extLst>
          </p:cNvPr>
          <p:cNvSpPr txBox="1"/>
          <p:nvPr/>
        </p:nvSpPr>
        <p:spPr>
          <a:xfrm>
            <a:off x="7056783" y="2340508"/>
            <a:ext cx="4310269" cy="692497"/>
          </a:xfrm>
          <a:prstGeom prst="rect">
            <a:avLst/>
          </a:prstGeom>
          <a:noFill/>
          <a:ln>
            <a:solidFill>
              <a:schemeClr val="tx1"/>
            </a:solidFill>
          </a:ln>
        </p:spPr>
        <p:txBody>
          <a:bodyPr wrap="square" rtlCol="0">
            <a:spAutoFit/>
          </a:bodyPr>
          <a:lstStyle/>
          <a:p>
            <a:r>
              <a:rPr lang="en-US" sz="1300" dirty="0"/>
              <a:t>Server isn’t processing any html files present outside WEB-INF, user can directly access them. But for servlet and other files inside WEB-INF server has process and send it to client.</a:t>
            </a:r>
            <a:endParaRPr lang="en-IN" sz="1300" dirty="0"/>
          </a:p>
        </p:txBody>
      </p:sp>
      <p:sp>
        <p:nvSpPr>
          <p:cNvPr id="13" name="TextBox 12">
            <a:extLst>
              <a:ext uri="{FF2B5EF4-FFF2-40B4-BE49-F238E27FC236}">
                <a16:creationId xmlns:a16="http://schemas.microsoft.com/office/drawing/2014/main" id="{4C0508C6-AEE3-4BD0-B81E-3FBF3B5B2135}"/>
              </a:ext>
            </a:extLst>
          </p:cNvPr>
          <p:cNvSpPr txBox="1"/>
          <p:nvPr/>
        </p:nvSpPr>
        <p:spPr>
          <a:xfrm>
            <a:off x="-19877" y="3183040"/>
            <a:ext cx="12191999" cy="3416320"/>
          </a:xfrm>
          <a:prstGeom prst="rect">
            <a:avLst/>
          </a:prstGeom>
          <a:noFill/>
        </p:spPr>
        <p:txBody>
          <a:bodyPr wrap="square" rtlCol="0">
            <a:spAutoFit/>
          </a:bodyPr>
          <a:lstStyle/>
          <a:p>
            <a:pPr marL="228600" indent="-228600">
              <a:buAutoNum type="arabicPeriod"/>
            </a:pPr>
            <a:r>
              <a:rPr lang="en-US" dirty="0"/>
              <a:t>Every Web Application must be present in a </a:t>
            </a:r>
            <a:r>
              <a:rPr lang="en-US" dirty="0" err="1"/>
              <a:t>ProjectFolder</a:t>
            </a:r>
            <a:r>
              <a:rPr lang="en-US" dirty="0"/>
              <a:t>/(WEB-INF,SRC)</a:t>
            </a:r>
          </a:p>
          <a:p>
            <a:pPr marL="228600" indent="-228600">
              <a:buAutoNum type="arabicPeriod"/>
            </a:pPr>
            <a:r>
              <a:rPr lang="en-US" dirty="0"/>
              <a:t>Java Standard Edition – Core java(Until JDBC); only one thread </a:t>
            </a:r>
            <a:r>
              <a:rPr lang="en-US" dirty="0" err="1"/>
              <a:t>i.e</a:t>
            </a:r>
            <a:r>
              <a:rPr lang="en-US" dirty="0"/>
              <a:t> main thread (and from this thread we do multi threading)</a:t>
            </a:r>
          </a:p>
          <a:p>
            <a:pPr marL="228600" indent="-228600">
              <a:buAutoNum type="arabicPeriod"/>
            </a:pPr>
            <a:r>
              <a:rPr lang="en-US" dirty="0"/>
              <a:t>Java Enterprise Edition – Servlets, JSP,JSTL, </a:t>
            </a:r>
            <a:r>
              <a:rPr lang="en-US" dirty="0" err="1"/>
              <a:t>Thymleaf</a:t>
            </a:r>
            <a:r>
              <a:rPr lang="en-US" dirty="0"/>
              <a:t> ……. (Server here maintains a thread pool to serve multiple users at a time using multiple threads instead of one single main thread)</a:t>
            </a:r>
          </a:p>
          <a:p>
            <a:r>
              <a:rPr lang="en-IN" dirty="0"/>
              <a:t>	So there is no main method in WEB APPS (Web Applications)</a:t>
            </a:r>
          </a:p>
          <a:p>
            <a:r>
              <a:rPr lang="en-IN" dirty="0"/>
              <a:t>5. All the Web Applications must present in Web-Apps directory of the Tomcat 9.0 folder</a:t>
            </a:r>
          </a:p>
          <a:p>
            <a:r>
              <a:rPr lang="en-IN" dirty="0"/>
              <a:t>6. What is tomcat ? – It is server provided by the third party vendor to host our Web application written Java.</a:t>
            </a:r>
          </a:p>
          <a:p>
            <a:r>
              <a:rPr lang="en-IN" dirty="0"/>
              <a:t>7. What is present in lib folder of Tomcat directory and what is servlet-api.jar?</a:t>
            </a:r>
          </a:p>
          <a:p>
            <a:r>
              <a:rPr lang="en-IN" dirty="0"/>
              <a:t>8. How many methods are there inside Servlet Interface? – 5 life cycle methods. – What are they?</a:t>
            </a:r>
          </a:p>
          <a:p>
            <a:r>
              <a:rPr lang="en-IN" dirty="0"/>
              <a:t>9. What is the use of load-on-</a:t>
            </a:r>
            <a:r>
              <a:rPr lang="en-IN" dirty="0" err="1"/>
              <a:t>startup</a:t>
            </a:r>
            <a:r>
              <a:rPr lang="en-IN" dirty="0"/>
              <a:t> tag in web.xml or </a:t>
            </a:r>
            <a:r>
              <a:rPr lang="en-IN" dirty="0" err="1"/>
              <a:t>loadOnStartup</a:t>
            </a:r>
            <a:r>
              <a:rPr lang="en-IN" dirty="0"/>
              <a:t> attribute in </a:t>
            </a:r>
            <a:r>
              <a:rPr lang="en-IN" dirty="0" err="1"/>
              <a:t>WebServlet</a:t>
            </a:r>
            <a:r>
              <a:rPr lang="en-IN" dirty="0"/>
              <a:t> annotation?</a:t>
            </a:r>
          </a:p>
          <a:p>
            <a:r>
              <a:rPr lang="en-IN" dirty="0"/>
              <a:t>10. Explain Servlet Interface, What is the need of </a:t>
            </a:r>
            <a:r>
              <a:rPr lang="en-IN" dirty="0" err="1"/>
              <a:t>GenericServlet</a:t>
            </a:r>
            <a:r>
              <a:rPr lang="en-IN" dirty="0"/>
              <a:t> and </a:t>
            </a:r>
            <a:r>
              <a:rPr lang="en-IN" dirty="0" err="1"/>
              <a:t>HttpServlet</a:t>
            </a:r>
            <a:r>
              <a:rPr lang="en-IN" dirty="0"/>
              <a:t>?</a:t>
            </a:r>
          </a:p>
          <a:p>
            <a:r>
              <a:rPr lang="en-IN" dirty="0"/>
              <a:t>11. Who would give implementation for Servlet, </a:t>
            </a:r>
            <a:r>
              <a:rPr lang="en-IN" dirty="0" err="1"/>
              <a:t>ServletRequest</a:t>
            </a:r>
            <a:r>
              <a:rPr lang="en-IN" dirty="0"/>
              <a:t>, </a:t>
            </a:r>
            <a:r>
              <a:rPr lang="en-IN" dirty="0" err="1"/>
              <a:t>ServletResponse</a:t>
            </a:r>
            <a:r>
              <a:rPr lang="en-IN" dirty="0"/>
              <a:t>, </a:t>
            </a:r>
            <a:r>
              <a:rPr lang="en-IN" dirty="0" err="1"/>
              <a:t>ServletConfig</a:t>
            </a:r>
            <a:r>
              <a:rPr lang="en-IN" dirty="0"/>
              <a:t> interfaces?</a:t>
            </a:r>
          </a:p>
        </p:txBody>
      </p:sp>
    </p:spTree>
    <p:extLst>
      <p:ext uri="{BB962C8B-B14F-4D97-AF65-F5344CB8AC3E}">
        <p14:creationId xmlns:p14="http://schemas.microsoft.com/office/powerpoint/2010/main" val="3578383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09D23-5C02-41CA-BEA9-9FC191F27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
            <a:ext cx="12192000" cy="6627137"/>
          </a:xfrm>
          <a:prstGeom prst="rect">
            <a:avLst/>
          </a:prstGeom>
        </p:spPr>
      </p:pic>
      <p:sp>
        <p:nvSpPr>
          <p:cNvPr id="4" name="TextBox 3">
            <a:extLst>
              <a:ext uri="{FF2B5EF4-FFF2-40B4-BE49-F238E27FC236}">
                <a16:creationId xmlns:a16="http://schemas.microsoft.com/office/drawing/2014/main" id="{253083D2-9328-45BB-9702-94690324AF68}"/>
              </a:ext>
            </a:extLst>
          </p:cNvPr>
          <p:cNvSpPr txBox="1"/>
          <p:nvPr/>
        </p:nvSpPr>
        <p:spPr>
          <a:xfrm>
            <a:off x="11121886" y="3677478"/>
            <a:ext cx="904461" cy="292388"/>
          </a:xfrm>
          <a:prstGeom prst="rect">
            <a:avLst/>
          </a:prstGeom>
          <a:solidFill>
            <a:schemeClr val="bg1"/>
          </a:solidFill>
          <a:ln>
            <a:noFill/>
          </a:ln>
        </p:spPr>
        <p:txBody>
          <a:bodyPr wrap="square" rtlCol="0">
            <a:spAutoFit/>
          </a:bodyPr>
          <a:lstStyle/>
          <a:p>
            <a:r>
              <a:rPr lang="en-US" sz="1300" b="1" dirty="0"/>
              <a:t>to client</a:t>
            </a:r>
            <a:endParaRPr lang="en-IN" sz="1300" b="1" dirty="0"/>
          </a:p>
        </p:txBody>
      </p:sp>
      <p:sp>
        <p:nvSpPr>
          <p:cNvPr id="5" name="TextBox 4">
            <a:extLst>
              <a:ext uri="{FF2B5EF4-FFF2-40B4-BE49-F238E27FC236}">
                <a16:creationId xmlns:a16="http://schemas.microsoft.com/office/drawing/2014/main" id="{03FC1FD2-D7AF-49E2-9A36-8392501DF875}"/>
              </a:ext>
            </a:extLst>
          </p:cNvPr>
          <p:cNvSpPr txBox="1"/>
          <p:nvPr/>
        </p:nvSpPr>
        <p:spPr>
          <a:xfrm>
            <a:off x="2812773" y="4532243"/>
            <a:ext cx="1561646" cy="261610"/>
          </a:xfrm>
          <a:prstGeom prst="rect">
            <a:avLst/>
          </a:prstGeom>
          <a:noFill/>
        </p:spPr>
        <p:txBody>
          <a:bodyPr wrap="none" rtlCol="0">
            <a:spAutoFit/>
          </a:bodyPr>
          <a:lstStyle/>
          <a:p>
            <a:r>
              <a:rPr lang="en-US" sz="1100" dirty="0"/>
              <a:t>If resource not available</a:t>
            </a:r>
            <a:endParaRPr lang="en-IN" sz="1100" dirty="0"/>
          </a:p>
        </p:txBody>
      </p:sp>
      <p:sp>
        <p:nvSpPr>
          <p:cNvPr id="6" name="TextBox 5">
            <a:extLst>
              <a:ext uri="{FF2B5EF4-FFF2-40B4-BE49-F238E27FC236}">
                <a16:creationId xmlns:a16="http://schemas.microsoft.com/office/drawing/2014/main" id="{B5D419DE-4F91-45A4-9863-0896F46C006E}"/>
              </a:ext>
            </a:extLst>
          </p:cNvPr>
          <p:cNvSpPr txBox="1"/>
          <p:nvPr/>
        </p:nvSpPr>
        <p:spPr>
          <a:xfrm>
            <a:off x="2925416" y="6473685"/>
            <a:ext cx="1367682" cy="261610"/>
          </a:xfrm>
          <a:prstGeom prst="rect">
            <a:avLst/>
          </a:prstGeom>
          <a:noFill/>
        </p:spPr>
        <p:txBody>
          <a:bodyPr wrap="none" rtlCol="0">
            <a:spAutoFit/>
          </a:bodyPr>
          <a:lstStyle/>
          <a:p>
            <a:r>
              <a:rPr lang="en-US" sz="1100" dirty="0"/>
              <a:t>If resource available</a:t>
            </a:r>
            <a:endParaRPr lang="en-IN" sz="1100" dirty="0"/>
          </a:p>
        </p:txBody>
      </p:sp>
    </p:spTree>
    <p:extLst>
      <p:ext uri="{BB962C8B-B14F-4D97-AF65-F5344CB8AC3E}">
        <p14:creationId xmlns:p14="http://schemas.microsoft.com/office/powerpoint/2010/main" val="180106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0281-1A6F-4D9A-AC67-294F014F003C}"/>
              </a:ext>
            </a:extLst>
          </p:cNvPr>
          <p:cNvPicPr>
            <a:picLocks noChangeAspect="1"/>
          </p:cNvPicPr>
          <p:nvPr/>
        </p:nvPicPr>
        <p:blipFill>
          <a:blip r:embed="rId2"/>
          <a:stretch>
            <a:fillRect/>
          </a:stretch>
        </p:blipFill>
        <p:spPr>
          <a:xfrm>
            <a:off x="0" y="1094946"/>
            <a:ext cx="12192000" cy="4668108"/>
          </a:xfrm>
          <a:prstGeom prst="rect">
            <a:avLst/>
          </a:prstGeom>
        </p:spPr>
      </p:pic>
    </p:spTree>
    <p:extLst>
      <p:ext uri="{BB962C8B-B14F-4D97-AF65-F5344CB8AC3E}">
        <p14:creationId xmlns:p14="http://schemas.microsoft.com/office/powerpoint/2010/main" val="163520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496C2-EAB8-4136-A837-3A8F01696C3E}"/>
              </a:ext>
            </a:extLst>
          </p:cNvPr>
          <p:cNvPicPr>
            <a:picLocks noChangeAspect="1"/>
          </p:cNvPicPr>
          <p:nvPr/>
        </p:nvPicPr>
        <p:blipFill>
          <a:blip r:embed="rId2"/>
          <a:stretch>
            <a:fillRect/>
          </a:stretch>
        </p:blipFill>
        <p:spPr>
          <a:xfrm>
            <a:off x="69573" y="89448"/>
            <a:ext cx="7148179" cy="2232853"/>
          </a:xfrm>
          <a:prstGeom prst="rect">
            <a:avLst/>
          </a:prstGeom>
        </p:spPr>
      </p:pic>
      <p:pic>
        <p:nvPicPr>
          <p:cNvPr id="7" name="Picture 6">
            <a:extLst>
              <a:ext uri="{FF2B5EF4-FFF2-40B4-BE49-F238E27FC236}">
                <a16:creationId xmlns:a16="http://schemas.microsoft.com/office/drawing/2014/main" id="{24747047-0A06-4D9F-AE13-BDDDF2434078}"/>
              </a:ext>
            </a:extLst>
          </p:cNvPr>
          <p:cNvPicPr>
            <a:picLocks noChangeAspect="1"/>
          </p:cNvPicPr>
          <p:nvPr/>
        </p:nvPicPr>
        <p:blipFill>
          <a:blip r:embed="rId3"/>
          <a:stretch>
            <a:fillRect/>
          </a:stretch>
        </p:blipFill>
        <p:spPr>
          <a:xfrm>
            <a:off x="69573" y="2851936"/>
            <a:ext cx="10432684" cy="2270957"/>
          </a:xfrm>
          <a:prstGeom prst="rect">
            <a:avLst/>
          </a:prstGeom>
        </p:spPr>
      </p:pic>
      <p:pic>
        <p:nvPicPr>
          <p:cNvPr id="8" name="Picture 7">
            <a:extLst>
              <a:ext uri="{FF2B5EF4-FFF2-40B4-BE49-F238E27FC236}">
                <a16:creationId xmlns:a16="http://schemas.microsoft.com/office/drawing/2014/main" id="{D8287505-239D-48A7-92CA-5A027B3881BA}"/>
              </a:ext>
            </a:extLst>
          </p:cNvPr>
          <p:cNvPicPr>
            <a:picLocks noChangeAspect="1"/>
          </p:cNvPicPr>
          <p:nvPr/>
        </p:nvPicPr>
        <p:blipFill>
          <a:blip r:embed="rId4"/>
          <a:stretch>
            <a:fillRect/>
          </a:stretch>
        </p:blipFill>
        <p:spPr>
          <a:xfrm>
            <a:off x="5178287" y="2497750"/>
            <a:ext cx="6767146" cy="1135478"/>
          </a:xfrm>
          <a:prstGeom prst="rect">
            <a:avLst/>
          </a:prstGeom>
        </p:spPr>
      </p:pic>
      <p:pic>
        <p:nvPicPr>
          <p:cNvPr id="10" name="Picture 9">
            <a:extLst>
              <a:ext uri="{FF2B5EF4-FFF2-40B4-BE49-F238E27FC236}">
                <a16:creationId xmlns:a16="http://schemas.microsoft.com/office/drawing/2014/main" id="{366F42D2-5DA2-41AB-B739-C61547893D08}"/>
              </a:ext>
            </a:extLst>
          </p:cNvPr>
          <p:cNvPicPr>
            <a:picLocks noChangeAspect="1"/>
          </p:cNvPicPr>
          <p:nvPr/>
        </p:nvPicPr>
        <p:blipFill>
          <a:blip r:embed="rId5"/>
          <a:stretch>
            <a:fillRect/>
          </a:stretch>
        </p:blipFill>
        <p:spPr>
          <a:xfrm>
            <a:off x="1772444" y="5336427"/>
            <a:ext cx="8428450" cy="1333616"/>
          </a:xfrm>
          <a:prstGeom prst="rect">
            <a:avLst/>
          </a:prstGeom>
          <a:ln>
            <a:solidFill>
              <a:srgbClr val="FFFF00"/>
            </a:solidFill>
          </a:ln>
        </p:spPr>
      </p:pic>
    </p:spTree>
    <p:extLst>
      <p:ext uri="{BB962C8B-B14F-4D97-AF65-F5344CB8AC3E}">
        <p14:creationId xmlns:p14="http://schemas.microsoft.com/office/powerpoint/2010/main" val="414836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10E95-C137-4115-9F1B-6337C9122D88}"/>
              </a:ext>
            </a:extLst>
          </p:cNvPr>
          <p:cNvPicPr>
            <a:picLocks noChangeAspect="1"/>
          </p:cNvPicPr>
          <p:nvPr/>
        </p:nvPicPr>
        <p:blipFill>
          <a:blip r:embed="rId2"/>
          <a:stretch>
            <a:fillRect/>
          </a:stretch>
        </p:blipFill>
        <p:spPr>
          <a:xfrm>
            <a:off x="719624" y="34583"/>
            <a:ext cx="10752752" cy="1044030"/>
          </a:xfrm>
          <a:prstGeom prst="rect">
            <a:avLst/>
          </a:prstGeom>
        </p:spPr>
      </p:pic>
      <p:sp>
        <p:nvSpPr>
          <p:cNvPr id="4" name="TextBox 3">
            <a:extLst>
              <a:ext uri="{FF2B5EF4-FFF2-40B4-BE49-F238E27FC236}">
                <a16:creationId xmlns:a16="http://schemas.microsoft.com/office/drawing/2014/main" id="{1C83F4A4-7008-4D3F-9C33-5385705E3B9A}"/>
              </a:ext>
            </a:extLst>
          </p:cNvPr>
          <p:cNvSpPr txBox="1"/>
          <p:nvPr/>
        </p:nvSpPr>
        <p:spPr>
          <a:xfrm>
            <a:off x="2335696" y="54461"/>
            <a:ext cx="2604052" cy="292388"/>
          </a:xfrm>
          <a:prstGeom prst="rect">
            <a:avLst/>
          </a:prstGeom>
          <a:noFill/>
          <a:ln>
            <a:solidFill>
              <a:schemeClr val="tx1"/>
            </a:solidFill>
          </a:ln>
        </p:spPr>
        <p:txBody>
          <a:bodyPr wrap="square" rtlCol="0">
            <a:spAutoFit/>
          </a:bodyPr>
          <a:lstStyle/>
          <a:p>
            <a:r>
              <a:rPr lang="en-US" sz="1300" dirty="0" err="1"/>
              <a:t>ServletContext</a:t>
            </a:r>
            <a:r>
              <a:rPr lang="en-US" sz="1300" dirty="0"/>
              <a:t> is also an Interface</a:t>
            </a:r>
            <a:endParaRPr lang="en-IN" sz="1300" dirty="0"/>
          </a:p>
        </p:txBody>
      </p:sp>
      <p:pic>
        <p:nvPicPr>
          <p:cNvPr id="6" name="Picture 5">
            <a:extLst>
              <a:ext uri="{FF2B5EF4-FFF2-40B4-BE49-F238E27FC236}">
                <a16:creationId xmlns:a16="http://schemas.microsoft.com/office/drawing/2014/main" id="{02902A24-DF00-494C-A043-AA4982C9F375}"/>
              </a:ext>
            </a:extLst>
          </p:cNvPr>
          <p:cNvPicPr>
            <a:picLocks noChangeAspect="1"/>
          </p:cNvPicPr>
          <p:nvPr/>
        </p:nvPicPr>
        <p:blipFill>
          <a:blip r:embed="rId3"/>
          <a:stretch>
            <a:fillRect/>
          </a:stretch>
        </p:blipFill>
        <p:spPr>
          <a:xfrm>
            <a:off x="719624" y="1267814"/>
            <a:ext cx="6988146" cy="1996613"/>
          </a:xfrm>
          <a:prstGeom prst="rect">
            <a:avLst/>
          </a:prstGeom>
        </p:spPr>
      </p:pic>
      <p:sp>
        <p:nvSpPr>
          <p:cNvPr id="8" name="TextBox 7">
            <a:extLst>
              <a:ext uri="{FF2B5EF4-FFF2-40B4-BE49-F238E27FC236}">
                <a16:creationId xmlns:a16="http://schemas.microsoft.com/office/drawing/2014/main" id="{04C04AA6-36E4-417A-8B5F-87B43DF500D9}"/>
              </a:ext>
            </a:extLst>
          </p:cNvPr>
          <p:cNvSpPr txBox="1"/>
          <p:nvPr/>
        </p:nvSpPr>
        <p:spPr>
          <a:xfrm>
            <a:off x="5526157" y="1267814"/>
            <a:ext cx="6520069" cy="1015663"/>
          </a:xfrm>
          <a:prstGeom prst="rect">
            <a:avLst/>
          </a:prstGeom>
          <a:noFill/>
          <a:ln>
            <a:solidFill>
              <a:schemeClr val="tx1"/>
            </a:solidFill>
          </a:ln>
        </p:spPr>
        <p:txBody>
          <a:bodyPr wrap="square" rtlCol="0">
            <a:spAutoFit/>
          </a:bodyPr>
          <a:lstStyle/>
          <a:p>
            <a:r>
              <a:rPr lang="en-US" sz="1500" b="1" dirty="0"/>
              <a:t>This </a:t>
            </a:r>
            <a:r>
              <a:rPr lang="en-US" sz="1500" b="1" dirty="0" err="1"/>
              <a:t>ServletContext</a:t>
            </a:r>
            <a:r>
              <a:rPr lang="en-US" sz="1500" b="1" dirty="0"/>
              <a:t> Object can be accessed by everyone in the entire project </a:t>
            </a:r>
            <a:r>
              <a:rPr lang="en-US" sz="1500" b="1" dirty="0" err="1"/>
              <a:t>i.e</a:t>
            </a:r>
            <a:r>
              <a:rPr lang="en-US" sz="1500" b="1" dirty="0"/>
              <a:t> all the servlets present in the project can access it.</a:t>
            </a:r>
          </a:p>
          <a:p>
            <a:endParaRPr lang="en-US" sz="1500" b="1" dirty="0"/>
          </a:p>
          <a:p>
            <a:r>
              <a:rPr lang="en-US" sz="1500" b="1" dirty="0"/>
              <a:t>	</a:t>
            </a:r>
            <a:r>
              <a:rPr lang="en-US" sz="1500" b="1" dirty="0" err="1"/>
              <a:t>ServletContext</a:t>
            </a:r>
            <a:r>
              <a:rPr lang="en-US" sz="1500" b="1" dirty="0"/>
              <a:t> context = </a:t>
            </a:r>
            <a:r>
              <a:rPr lang="en-US" sz="1500" b="1" dirty="0" err="1"/>
              <a:t>getServletContext</a:t>
            </a:r>
            <a:r>
              <a:rPr lang="en-US" sz="1500" b="1" dirty="0"/>
              <a:t>();</a:t>
            </a:r>
            <a:endParaRPr lang="en-IN" sz="1500" b="1" dirty="0"/>
          </a:p>
        </p:txBody>
      </p:sp>
      <p:pic>
        <p:nvPicPr>
          <p:cNvPr id="10" name="Picture 9">
            <a:extLst>
              <a:ext uri="{FF2B5EF4-FFF2-40B4-BE49-F238E27FC236}">
                <a16:creationId xmlns:a16="http://schemas.microsoft.com/office/drawing/2014/main" id="{DBC48131-B6A9-4F98-8B7F-C2B8A45C3B61}"/>
              </a:ext>
            </a:extLst>
          </p:cNvPr>
          <p:cNvPicPr>
            <a:picLocks noChangeAspect="1"/>
          </p:cNvPicPr>
          <p:nvPr/>
        </p:nvPicPr>
        <p:blipFill>
          <a:blip r:embed="rId4"/>
          <a:stretch>
            <a:fillRect/>
          </a:stretch>
        </p:blipFill>
        <p:spPr>
          <a:xfrm>
            <a:off x="719624" y="3453628"/>
            <a:ext cx="7094835" cy="1196444"/>
          </a:xfrm>
          <a:prstGeom prst="rect">
            <a:avLst/>
          </a:prstGeom>
        </p:spPr>
      </p:pic>
      <p:sp>
        <p:nvSpPr>
          <p:cNvPr id="11" name="Rectangle 10">
            <a:extLst>
              <a:ext uri="{FF2B5EF4-FFF2-40B4-BE49-F238E27FC236}">
                <a16:creationId xmlns:a16="http://schemas.microsoft.com/office/drawing/2014/main" id="{E8CCB022-A569-46AD-9E0B-8D2E071A8BC2}"/>
              </a:ext>
            </a:extLst>
          </p:cNvPr>
          <p:cNvSpPr/>
          <p:nvPr/>
        </p:nvSpPr>
        <p:spPr>
          <a:xfrm>
            <a:off x="4373217" y="2415209"/>
            <a:ext cx="3441242" cy="3975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E9F4E571-D722-4716-B076-38FFB5023327}"/>
              </a:ext>
            </a:extLst>
          </p:cNvPr>
          <p:cNvPicPr>
            <a:picLocks noChangeAspect="1"/>
          </p:cNvPicPr>
          <p:nvPr/>
        </p:nvPicPr>
        <p:blipFill>
          <a:blip r:embed="rId5"/>
          <a:stretch>
            <a:fillRect/>
          </a:stretch>
        </p:blipFill>
        <p:spPr>
          <a:xfrm>
            <a:off x="719624" y="4833726"/>
            <a:ext cx="7887383" cy="685859"/>
          </a:xfrm>
          <a:prstGeom prst="rect">
            <a:avLst/>
          </a:prstGeom>
        </p:spPr>
      </p:pic>
      <p:sp>
        <p:nvSpPr>
          <p:cNvPr id="14" name="TextBox 13">
            <a:extLst>
              <a:ext uri="{FF2B5EF4-FFF2-40B4-BE49-F238E27FC236}">
                <a16:creationId xmlns:a16="http://schemas.microsoft.com/office/drawing/2014/main" id="{7BDFB2D2-A25C-4BF3-839F-9825D8728166}"/>
              </a:ext>
            </a:extLst>
          </p:cNvPr>
          <p:cNvSpPr txBox="1"/>
          <p:nvPr/>
        </p:nvSpPr>
        <p:spPr>
          <a:xfrm>
            <a:off x="4825448" y="5426240"/>
            <a:ext cx="1401418" cy="553998"/>
          </a:xfrm>
          <a:prstGeom prst="rect">
            <a:avLst/>
          </a:prstGeom>
          <a:noFill/>
          <a:ln>
            <a:solidFill>
              <a:schemeClr val="tx1"/>
            </a:solidFill>
          </a:ln>
        </p:spPr>
        <p:txBody>
          <a:bodyPr wrap="square" rtlCol="0">
            <a:spAutoFit/>
          </a:bodyPr>
          <a:lstStyle/>
          <a:p>
            <a:r>
              <a:rPr lang="en-US" sz="1500" dirty="0"/>
              <a:t>Parameter Data is Static</a:t>
            </a:r>
            <a:endParaRPr lang="en-IN" sz="1500" dirty="0"/>
          </a:p>
        </p:txBody>
      </p:sp>
      <p:sp>
        <p:nvSpPr>
          <p:cNvPr id="15" name="TextBox 14">
            <a:extLst>
              <a:ext uri="{FF2B5EF4-FFF2-40B4-BE49-F238E27FC236}">
                <a16:creationId xmlns:a16="http://schemas.microsoft.com/office/drawing/2014/main" id="{AB878EFA-61D7-425E-BE97-B75899A0A878}"/>
              </a:ext>
            </a:extLst>
          </p:cNvPr>
          <p:cNvSpPr txBox="1"/>
          <p:nvPr/>
        </p:nvSpPr>
        <p:spPr>
          <a:xfrm>
            <a:off x="7054256" y="5519585"/>
            <a:ext cx="1401418" cy="553998"/>
          </a:xfrm>
          <a:prstGeom prst="rect">
            <a:avLst/>
          </a:prstGeom>
          <a:noFill/>
          <a:ln>
            <a:solidFill>
              <a:schemeClr val="tx1"/>
            </a:solidFill>
          </a:ln>
        </p:spPr>
        <p:txBody>
          <a:bodyPr wrap="square" rtlCol="0">
            <a:spAutoFit/>
          </a:bodyPr>
          <a:lstStyle/>
          <a:p>
            <a:r>
              <a:rPr lang="en-US" sz="1500" dirty="0"/>
              <a:t>Attribute Data is Dynamic</a:t>
            </a:r>
            <a:endParaRPr lang="en-IN" sz="1500" dirty="0"/>
          </a:p>
        </p:txBody>
      </p:sp>
      <p:sp>
        <p:nvSpPr>
          <p:cNvPr id="16" name="TextBox 15">
            <a:extLst>
              <a:ext uri="{FF2B5EF4-FFF2-40B4-BE49-F238E27FC236}">
                <a16:creationId xmlns:a16="http://schemas.microsoft.com/office/drawing/2014/main" id="{622C9B39-F48D-40A5-AE4B-3B72302D93EB}"/>
              </a:ext>
            </a:extLst>
          </p:cNvPr>
          <p:cNvSpPr txBox="1"/>
          <p:nvPr/>
        </p:nvSpPr>
        <p:spPr>
          <a:xfrm>
            <a:off x="7054256" y="6283734"/>
            <a:ext cx="4949687" cy="307777"/>
          </a:xfrm>
          <a:prstGeom prst="rect">
            <a:avLst/>
          </a:prstGeom>
          <a:noFill/>
          <a:ln>
            <a:solidFill>
              <a:schemeClr val="tx1"/>
            </a:solidFill>
          </a:ln>
        </p:spPr>
        <p:txBody>
          <a:bodyPr wrap="square" rtlCol="0">
            <a:spAutoFit/>
          </a:bodyPr>
          <a:lstStyle/>
          <a:p>
            <a:r>
              <a:rPr lang="en-US" sz="1400" dirty="0" err="1"/>
              <a:t>getServletContext</a:t>
            </a:r>
            <a:r>
              <a:rPr lang="en-US" sz="1400" dirty="0"/>
              <a:t>().</a:t>
            </a:r>
            <a:r>
              <a:rPr lang="en-US" sz="1400" dirty="0" err="1"/>
              <a:t>setAttribute</a:t>
            </a:r>
            <a:r>
              <a:rPr lang="en-US" sz="1400" dirty="0"/>
              <a:t>(String </a:t>
            </a:r>
            <a:r>
              <a:rPr lang="en-US" sz="1400" dirty="0" err="1"/>
              <a:t>AttName</a:t>
            </a:r>
            <a:r>
              <a:rPr lang="en-US" sz="1400" dirty="0"/>
              <a:t>, Obj </a:t>
            </a:r>
            <a:r>
              <a:rPr lang="en-US" sz="1400" dirty="0" err="1"/>
              <a:t>AttValue</a:t>
            </a:r>
            <a:r>
              <a:rPr lang="en-US" sz="1400" dirty="0"/>
              <a:t>)</a:t>
            </a:r>
            <a:endParaRPr lang="en-IN" sz="1400" dirty="0"/>
          </a:p>
        </p:txBody>
      </p:sp>
      <p:cxnSp>
        <p:nvCxnSpPr>
          <p:cNvPr id="18" name="Straight Arrow Connector 17">
            <a:extLst>
              <a:ext uri="{FF2B5EF4-FFF2-40B4-BE49-F238E27FC236}">
                <a16:creationId xmlns:a16="http://schemas.microsoft.com/office/drawing/2014/main" id="{8195009B-F828-40EF-A456-879A71756B3E}"/>
              </a:ext>
            </a:extLst>
          </p:cNvPr>
          <p:cNvCxnSpPr>
            <a:cxnSpLocks/>
          </p:cNvCxnSpPr>
          <p:nvPr/>
        </p:nvCxnSpPr>
        <p:spPr>
          <a:xfrm>
            <a:off x="8465613" y="5849275"/>
            <a:ext cx="1751813" cy="4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E6A08FE-F41C-410F-A47A-23CD6377E173}"/>
              </a:ext>
            </a:extLst>
          </p:cNvPr>
          <p:cNvPicPr>
            <a:picLocks noChangeAspect="1"/>
          </p:cNvPicPr>
          <p:nvPr/>
        </p:nvPicPr>
        <p:blipFill>
          <a:blip r:embed="rId6"/>
          <a:stretch>
            <a:fillRect/>
          </a:stretch>
        </p:blipFill>
        <p:spPr>
          <a:xfrm>
            <a:off x="188057" y="6345218"/>
            <a:ext cx="6241321" cy="251482"/>
          </a:xfrm>
          <a:prstGeom prst="rect">
            <a:avLst/>
          </a:prstGeom>
          <a:ln>
            <a:solidFill>
              <a:srgbClr val="FFFF00"/>
            </a:solidFill>
          </a:ln>
        </p:spPr>
      </p:pic>
      <p:sp>
        <p:nvSpPr>
          <p:cNvPr id="2" name="TextBox 1">
            <a:extLst>
              <a:ext uri="{FF2B5EF4-FFF2-40B4-BE49-F238E27FC236}">
                <a16:creationId xmlns:a16="http://schemas.microsoft.com/office/drawing/2014/main" id="{A5EEA645-6207-49D1-B621-B64C73B7FFD6}"/>
              </a:ext>
            </a:extLst>
          </p:cNvPr>
          <p:cNvSpPr txBox="1"/>
          <p:nvPr/>
        </p:nvSpPr>
        <p:spPr>
          <a:xfrm>
            <a:off x="9351458" y="4497704"/>
            <a:ext cx="2356838" cy="1169551"/>
          </a:xfrm>
          <a:prstGeom prst="rect">
            <a:avLst/>
          </a:prstGeom>
          <a:noFill/>
          <a:ln>
            <a:solidFill>
              <a:srgbClr val="FFFF00"/>
            </a:solidFill>
          </a:ln>
        </p:spPr>
        <p:txBody>
          <a:bodyPr wrap="square" rtlCol="0">
            <a:spAutoFit/>
          </a:bodyPr>
          <a:lstStyle/>
          <a:p>
            <a:r>
              <a:rPr lang="en-US" sz="1400" dirty="0"/>
              <a:t>These are also there.</a:t>
            </a:r>
          </a:p>
          <a:p>
            <a:r>
              <a:rPr lang="en-US" sz="1400" dirty="0"/>
              <a:t>Find about them -</a:t>
            </a:r>
          </a:p>
          <a:p>
            <a:r>
              <a:rPr lang="en-US" sz="1400" dirty="0" err="1"/>
              <a:t>request.setAttributeNames</a:t>
            </a:r>
            <a:r>
              <a:rPr lang="en-US" sz="1400" dirty="0"/>
              <a:t>()</a:t>
            </a:r>
          </a:p>
          <a:p>
            <a:r>
              <a:rPr lang="en-US" sz="1400" dirty="0" err="1"/>
              <a:t>request.getAttribute</a:t>
            </a:r>
            <a:r>
              <a:rPr lang="en-US" sz="1400" dirty="0"/>
              <a:t>() </a:t>
            </a:r>
          </a:p>
          <a:p>
            <a:r>
              <a:rPr lang="en-US" sz="1400" dirty="0" err="1"/>
              <a:t>request.setAttribute</a:t>
            </a:r>
            <a:r>
              <a:rPr lang="en-US" sz="1400" dirty="0"/>
              <a:t>()</a:t>
            </a:r>
            <a:endParaRPr lang="en-IN" sz="1400" dirty="0"/>
          </a:p>
        </p:txBody>
      </p:sp>
    </p:spTree>
    <p:extLst>
      <p:ext uri="{BB962C8B-B14F-4D97-AF65-F5344CB8AC3E}">
        <p14:creationId xmlns:p14="http://schemas.microsoft.com/office/powerpoint/2010/main" val="3471632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469F66-A156-4573-84CD-7DBA1FA175CE}"/>
              </a:ext>
            </a:extLst>
          </p:cNvPr>
          <p:cNvPicPr>
            <a:picLocks noChangeAspect="1"/>
          </p:cNvPicPr>
          <p:nvPr/>
        </p:nvPicPr>
        <p:blipFill>
          <a:blip r:embed="rId2"/>
          <a:stretch>
            <a:fillRect/>
          </a:stretch>
        </p:blipFill>
        <p:spPr>
          <a:xfrm>
            <a:off x="217534" y="292110"/>
            <a:ext cx="5364945" cy="6134632"/>
          </a:xfrm>
          <a:prstGeom prst="rect">
            <a:avLst/>
          </a:prstGeom>
        </p:spPr>
      </p:pic>
      <p:sp>
        <p:nvSpPr>
          <p:cNvPr id="10" name="TextBox 9">
            <a:extLst>
              <a:ext uri="{FF2B5EF4-FFF2-40B4-BE49-F238E27FC236}">
                <a16:creationId xmlns:a16="http://schemas.microsoft.com/office/drawing/2014/main" id="{DDB29100-8566-420E-A1A8-FEE7127B61D6}"/>
              </a:ext>
            </a:extLst>
          </p:cNvPr>
          <p:cNvSpPr txBox="1"/>
          <p:nvPr/>
        </p:nvSpPr>
        <p:spPr>
          <a:xfrm>
            <a:off x="6609523" y="3091072"/>
            <a:ext cx="3995530" cy="1477328"/>
          </a:xfrm>
          <a:prstGeom prst="rect">
            <a:avLst/>
          </a:prstGeom>
          <a:solidFill>
            <a:srgbClr val="FFFF00"/>
          </a:solidFill>
          <a:ln>
            <a:solidFill>
              <a:srgbClr val="FFFF00"/>
            </a:solidFill>
          </a:ln>
        </p:spPr>
        <p:txBody>
          <a:bodyPr wrap="square" rtlCol="0">
            <a:spAutoFit/>
          </a:bodyPr>
          <a:lstStyle/>
          <a:p>
            <a:r>
              <a:rPr lang="en-US" dirty="0"/>
              <a:t>@WebServlet() Annotation can be used only for servlet and </a:t>
            </a:r>
            <a:r>
              <a:rPr lang="en-US" dirty="0" err="1"/>
              <a:t>url</a:t>
            </a:r>
            <a:r>
              <a:rPr lang="en-US" dirty="0"/>
              <a:t> mapping but not for setting parameter values in case of </a:t>
            </a:r>
            <a:r>
              <a:rPr lang="en-US" dirty="0" err="1"/>
              <a:t>ServletContext</a:t>
            </a:r>
            <a:r>
              <a:rPr lang="en-US" dirty="0"/>
              <a:t>. Use only xml file for setting parameter values.</a:t>
            </a:r>
            <a:endParaRPr lang="en-IN" dirty="0"/>
          </a:p>
        </p:txBody>
      </p:sp>
      <p:sp>
        <p:nvSpPr>
          <p:cNvPr id="2" name="TextBox 1">
            <a:extLst>
              <a:ext uri="{FF2B5EF4-FFF2-40B4-BE49-F238E27FC236}">
                <a16:creationId xmlns:a16="http://schemas.microsoft.com/office/drawing/2014/main" id="{AC0A9A77-E3CD-46AE-8DD0-6A514F07A0C3}"/>
              </a:ext>
            </a:extLst>
          </p:cNvPr>
          <p:cNvSpPr txBox="1"/>
          <p:nvPr/>
        </p:nvSpPr>
        <p:spPr>
          <a:xfrm>
            <a:off x="6202017" y="725557"/>
            <a:ext cx="5675244" cy="1200329"/>
          </a:xfrm>
          <a:prstGeom prst="rect">
            <a:avLst/>
          </a:prstGeom>
          <a:noFill/>
        </p:spPr>
        <p:txBody>
          <a:bodyPr wrap="square" rtlCol="0">
            <a:spAutoFit/>
          </a:bodyPr>
          <a:lstStyle/>
          <a:p>
            <a:r>
              <a:rPr lang="en-US" dirty="0"/>
              <a:t>Only static parameters of servlet context are common for all servlets present in the web application. Dynamic attributes set by a servlet using </a:t>
            </a:r>
            <a:r>
              <a:rPr lang="en-US" dirty="0" err="1"/>
              <a:t>setAttribute</a:t>
            </a:r>
            <a:r>
              <a:rPr lang="en-US" dirty="0"/>
              <a:t>() cannot be accessed by other servlets.</a:t>
            </a:r>
            <a:endParaRPr lang="en-IN" dirty="0"/>
          </a:p>
        </p:txBody>
      </p:sp>
    </p:spTree>
    <p:extLst>
      <p:ext uri="{BB962C8B-B14F-4D97-AF65-F5344CB8AC3E}">
        <p14:creationId xmlns:p14="http://schemas.microsoft.com/office/powerpoint/2010/main" val="264846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BE8D8-6292-47C2-963D-C41B013019EC}"/>
              </a:ext>
            </a:extLst>
          </p:cNvPr>
          <p:cNvPicPr>
            <a:picLocks noChangeAspect="1"/>
          </p:cNvPicPr>
          <p:nvPr/>
        </p:nvPicPr>
        <p:blipFill>
          <a:blip r:embed="rId2"/>
          <a:stretch>
            <a:fillRect/>
          </a:stretch>
        </p:blipFill>
        <p:spPr>
          <a:xfrm>
            <a:off x="0" y="1781515"/>
            <a:ext cx="12192000" cy="3632896"/>
          </a:xfrm>
          <a:prstGeom prst="rect">
            <a:avLst/>
          </a:prstGeom>
        </p:spPr>
      </p:pic>
      <p:pic>
        <p:nvPicPr>
          <p:cNvPr id="3" name="Picture 2">
            <a:extLst>
              <a:ext uri="{FF2B5EF4-FFF2-40B4-BE49-F238E27FC236}">
                <a16:creationId xmlns:a16="http://schemas.microsoft.com/office/drawing/2014/main" id="{AD42F93E-4A9C-44C5-A370-3A23BDD51484}"/>
              </a:ext>
            </a:extLst>
          </p:cNvPr>
          <p:cNvPicPr>
            <a:picLocks noChangeAspect="1"/>
          </p:cNvPicPr>
          <p:nvPr/>
        </p:nvPicPr>
        <p:blipFill>
          <a:blip r:embed="rId3"/>
          <a:stretch>
            <a:fillRect/>
          </a:stretch>
        </p:blipFill>
        <p:spPr>
          <a:xfrm>
            <a:off x="2110418" y="805876"/>
            <a:ext cx="7023643" cy="1097444"/>
          </a:xfrm>
          <a:prstGeom prst="rect">
            <a:avLst/>
          </a:prstGeom>
        </p:spPr>
      </p:pic>
    </p:spTree>
    <p:extLst>
      <p:ext uri="{BB962C8B-B14F-4D97-AF65-F5344CB8AC3E}">
        <p14:creationId xmlns:p14="http://schemas.microsoft.com/office/powerpoint/2010/main" val="81219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C846D-AC19-4105-B720-744DE607D31A}"/>
              </a:ext>
            </a:extLst>
          </p:cNvPr>
          <p:cNvPicPr>
            <a:picLocks noChangeAspect="1"/>
          </p:cNvPicPr>
          <p:nvPr/>
        </p:nvPicPr>
        <p:blipFill>
          <a:blip r:embed="rId2"/>
          <a:stretch>
            <a:fillRect/>
          </a:stretch>
        </p:blipFill>
        <p:spPr>
          <a:xfrm>
            <a:off x="78599" y="84516"/>
            <a:ext cx="9609653" cy="3071126"/>
          </a:xfrm>
          <a:prstGeom prst="rect">
            <a:avLst/>
          </a:prstGeom>
        </p:spPr>
      </p:pic>
      <p:sp>
        <p:nvSpPr>
          <p:cNvPr id="5" name="TextBox 4">
            <a:extLst>
              <a:ext uri="{FF2B5EF4-FFF2-40B4-BE49-F238E27FC236}">
                <a16:creationId xmlns:a16="http://schemas.microsoft.com/office/drawing/2014/main" id="{87A2B226-8069-4888-BB94-5348F9E51726}"/>
              </a:ext>
            </a:extLst>
          </p:cNvPr>
          <p:cNvSpPr txBox="1"/>
          <p:nvPr/>
        </p:nvSpPr>
        <p:spPr>
          <a:xfrm>
            <a:off x="7653132" y="1232453"/>
            <a:ext cx="3150704" cy="523220"/>
          </a:xfrm>
          <a:prstGeom prst="rect">
            <a:avLst/>
          </a:prstGeom>
          <a:noFill/>
          <a:ln>
            <a:solidFill>
              <a:schemeClr val="tx1"/>
            </a:solidFill>
          </a:ln>
        </p:spPr>
        <p:txBody>
          <a:bodyPr wrap="square" rtlCol="0">
            <a:spAutoFit/>
          </a:bodyPr>
          <a:lstStyle/>
          <a:p>
            <a:r>
              <a:rPr lang="en-US" sz="1400" dirty="0"/>
              <a:t>Created automatically after Instantiation and injected while </a:t>
            </a:r>
            <a:r>
              <a:rPr lang="en-US" sz="1400" dirty="0" err="1"/>
              <a:t>Initialisation</a:t>
            </a:r>
            <a:endParaRPr lang="en-IN" sz="1400" dirty="0"/>
          </a:p>
        </p:txBody>
      </p:sp>
      <p:pic>
        <p:nvPicPr>
          <p:cNvPr id="9" name="Picture 8">
            <a:extLst>
              <a:ext uri="{FF2B5EF4-FFF2-40B4-BE49-F238E27FC236}">
                <a16:creationId xmlns:a16="http://schemas.microsoft.com/office/drawing/2014/main" id="{152380D2-2B3E-4AE3-84F8-419F6F632D33}"/>
              </a:ext>
            </a:extLst>
          </p:cNvPr>
          <p:cNvPicPr>
            <a:picLocks noChangeAspect="1"/>
          </p:cNvPicPr>
          <p:nvPr/>
        </p:nvPicPr>
        <p:blipFill>
          <a:blip r:embed="rId3"/>
          <a:stretch>
            <a:fillRect/>
          </a:stretch>
        </p:blipFill>
        <p:spPr>
          <a:xfrm>
            <a:off x="382195" y="3192760"/>
            <a:ext cx="6835732" cy="236240"/>
          </a:xfrm>
          <a:prstGeom prst="rect">
            <a:avLst/>
          </a:prstGeom>
          <a:ln>
            <a:solidFill>
              <a:srgbClr val="FFFF00"/>
            </a:solidFill>
          </a:ln>
        </p:spPr>
      </p:pic>
      <p:pic>
        <p:nvPicPr>
          <p:cNvPr id="6" name="Picture 5">
            <a:extLst>
              <a:ext uri="{FF2B5EF4-FFF2-40B4-BE49-F238E27FC236}">
                <a16:creationId xmlns:a16="http://schemas.microsoft.com/office/drawing/2014/main" id="{D5B116D8-92FE-4F93-940F-CFB9F183EC49}"/>
              </a:ext>
            </a:extLst>
          </p:cNvPr>
          <p:cNvPicPr>
            <a:picLocks noChangeAspect="1"/>
          </p:cNvPicPr>
          <p:nvPr/>
        </p:nvPicPr>
        <p:blipFill>
          <a:blip r:embed="rId4"/>
          <a:stretch>
            <a:fillRect/>
          </a:stretch>
        </p:blipFill>
        <p:spPr>
          <a:xfrm>
            <a:off x="387624" y="3492064"/>
            <a:ext cx="6490253" cy="3346059"/>
          </a:xfrm>
          <a:prstGeom prst="rect">
            <a:avLst/>
          </a:prstGeom>
        </p:spPr>
      </p:pic>
    </p:spTree>
    <p:extLst>
      <p:ext uri="{BB962C8B-B14F-4D97-AF65-F5344CB8AC3E}">
        <p14:creationId xmlns:p14="http://schemas.microsoft.com/office/powerpoint/2010/main" val="253505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857F4F-8D4B-439F-BA3B-7AAC963721ED}"/>
              </a:ext>
            </a:extLst>
          </p:cNvPr>
          <p:cNvPicPr>
            <a:picLocks noChangeAspect="1"/>
          </p:cNvPicPr>
          <p:nvPr/>
        </p:nvPicPr>
        <p:blipFill>
          <a:blip r:embed="rId2"/>
          <a:stretch>
            <a:fillRect/>
          </a:stretch>
        </p:blipFill>
        <p:spPr>
          <a:xfrm>
            <a:off x="80601" y="4084982"/>
            <a:ext cx="6441974" cy="1673305"/>
          </a:xfrm>
          <a:prstGeom prst="rect">
            <a:avLst/>
          </a:prstGeom>
        </p:spPr>
      </p:pic>
      <p:pic>
        <p:nvPicPr>
          <p:cNvPr id="8" name="Picture 7">
            <a:extLst>
              <a:ext uri="{FF2B5EF4-FFF2-40B4-BE49-F238E27FC236}">
                <a16:creationId xmlns:a16="http://schemas.microsoft.com/office/drawing/2014/main" id="{C420C5B5-C5EC-462A-991D-07CFA38A99F8}"/>
              </a:ext>
            </a:extLst>
          </p:cNvPr>
          <p:cNvPicPr>
            <a:picLocks noChangeAspect="1"/>
          </p:cNvPicPr>
          <p:nvPr/>
        </p:nvPicPr>
        <p:blipFill>
          <a:blip r:embed="rId3"/>
          <a:stretch>
            <a:fillRect/>
          </a:stretch>
        </p:blipFill>
        <p:spPr>
          <a:xfrm>
            <a:off x="6006442" y="1041718"/>
            <a:ext cx="5991810" cy="3033323"/>
          </a:xfrm>
          <a:prstGeom prst="rect">
            <a:avLst/>
          </a:prstGeom>
        </p:spPr>
      </p:pic>
      <p:pic>
        <p:nvPicPr>
          <p:cNvPr id="10" name="Picture 9">
            <a:extLst>
              <a:ext uri="{FF2B5EF4-FFF2-40B4-BE49-F238E27FC236}">
                <a16:creationId xmlns:a16="http://schemas.microsoft.com/office/drawing/2014/main" id="{E1083629-BFE0-4181-A02D-ACB94B24674E}"/>
              </a:ext>
            </a:extLst>
          </p:cNvPr>
          <p:cNvPicPr>
            <a:picLocks noChangeAspect="1"/>
          </p:cNvPicPr>
          <p:nvPr/>
        </p:nvPicPr>
        <p:blipFill>
          <a:blip r:embed="rId4"/>
          <a:stretch>
            <a:fillRect/>
          </a:stretch>
        </p:blipFill>
        <p:spPr>
          <a:xfrm>
            <a:off x="6452968" y="4104860"/>
            <a:ext cx="5658431" cy="1798983"/>
          </a:xfrm>
          <a:prstGeom prst="rect">
            <a:avLst/>
          </a:prstGeom>
        </p:spPr>
      </p:pic>
      <p:pic>
        <p:nvPicPr>
          <p:cNvPr id="11" name="Picture 10">
            <a:extLst>
              <a:ext uri="{FF2B5EF4-FFF2-40B4-BE49-F238E27FC236}">
                <a16:creationId xmlns:a16="http://schemas.microsoft.com/office/drawing/2014/main" id="{FD3B03B4-E8B8-4C8F-8CE8-44D0659F2F39}"/>
              </a:ext>
            </a:extLst>
          </p:cNvPr>
          <p:cNvPicPr>
            <a:picLocks noChangeAspect="1"/>
          </p:cNvPicPr>
          <p:nvPr/>
        </p:nvPicPr>
        <p:blipFill>
          <a:blip r:embed="rId5"/>
          <a:stretch>
            <a:fillRect/>
          </a:stretch>
        </p:blipFill>
        <p:spPr>
          <a:xfrm>
            <a:off x="-1" y="834887"/>
            <a:ext cx="5967575" cy="3269973"/>
          </a:xfrm>
          <a:prstGeom prst="rect">
            <a:avLst/>
          </a:prstGeom>
        </p:spPr>
      </p:pic>
    </p:spTree>
    <p:extLst>
      <p:ext uri="{BB962C8B-B14F-4D97-AF65-F5344CB8AC3E}">
        <p14:creationId xmlns:p14="http://schemas.microsoft.com/office/powerpoint/2010/main" val="386965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B1DE6-0004-4080-A93D-386378D88B91}"/>
              </a:ext>
            </a:extLst>
          </p:cNvPr>
          <p:cNvPicPr>
            <a:picLocks noChangeAspect="1"/>
          </p:cNvPicPr>
          <p:nvPr/>
        </p:nvPicPr>
        <p:blipFill>
          <a:blip r:embed="rId2"/>
          <a:stretch>
            <a:fillRect/>
          </a:stretch>
        </p:blipFill>
        <p:spPr>
          <a:xfrm>
            <a:off x="3289854" y="39755"/>
            <a:ext cx="5865202" cy="4292828"/>
          </a:xfrm>
          <a:prstGeom prst="rect">
            <a:avLst/>
          </a:prstGeom>
        </p:spPr>
      </p:pic>
      <p:sp>
        <p:nvSpPr>
          <p:cNvPr id="4" name="TextBox 3">
            <a:extLst>
              <a:ext uri="{FF2B5EF4-FFF2-40B4-BE49-F238E27FC236}">
                <a16:creationId xmlns:a16="http://schemas.microsoft.com/office/drawing/2014/main" id="{21F277C0-90CF-4216-BF97-667EBA753B49}"/>
              </a:ext>
            </a:extLst>
          </p:cNvPr>
          <p:cNvSpPr txBox="1"/>
          <p:nvPr/>
        </p:nvSpPr>
        <p:spPr>
          <a:xfrm>
            <a:off x="1361660" y="4462669"/>
            <a:ext cx="9163878" cy="2062103"/>
          </a:xfrm>
          <a:prstGeom prst="rect">
            <a:avLst/>
          </a:prstGeom>
          <a:noFill/>
          <a:ln>
            <a:solidFill>
              <a:srgbClr val="FFFF00"/>
            </a:solidFill>
          </a:ln>
        </p:spPr>
        <p:txBody>
          <a:bodyPr wrap="square" rtlCol="0">
            <a:spAutoFit/>
          </a:bodyPr>
          <a:lstStyle/>
          <a:p>
            <a:pPr marL="285750" indent="-285750">
              <a:buFont typeface="Wingdings" panose="05000000000000000000" pitchFamily="2" charset="2"/>
              <a:buChar char="Ø"/>
            </a:pPr>
            <a:r>
              <a:rPr lang="en-US" sz="1600" dirty="0"/>
              <a:t>Any changes in web.xml context-param doesn’t reflect in the Application unless you restart the server and redeploy the Application. Because </a:t>
            </a:r>
            <a:r>
              <a:rPr lang="en-US" sz="1600" dirty="0" err="1"/>
              <a:t>ServletContext</a:t>
            </a:r>
            <a:r>
              <a:rPr lang="en-US" sz="1600" dirty="0"/>
              <a:t> Object is created when you  deploy the Web Application.</a:t>
            </a:r>
          </a:p>
          <a:p>
            <a:pPr marL="285750" indent="-285750">
              <a:buFont typeface="Wingdings" panose="05000000000000000000" pitchFamily="2" charset="2"/>
              <a:buChar char="Ø"/>
            </a:pPr>
            <a:r>
              <a:rPr lang="en-US" sz="1600" dirty="0"/>
              <a:t>Similarly any changes in web.xml </a:t>
            </a:r>
            <a:r>
              <a:rPr lang="en-US" sz="1600" dirty="0" err="1"/>
              <a:t>init</a:t>
            </a:r>
            <a:r>
              <a:rPr lang="en-US" sz="1600" dirty="0"/>
              <a:t>-param doesn’t reflect in the Application because </a:t>
            </a:r>
            <a:r>
              <a:rPr lang="en-US" sz="1600" dirty="0" err="1"/>
              <a:t>ServletConfig</a:t>
            </a:r>
            <a:r>
              <a:rPr lang="en-US" sz="1600" dirty="0"/>
              <a:t> object is created during initialization.</a:t>
            </a:r>
          </a:p>
          <a:p>
            <a:pPr marL="285750" indent="-285750">
              <a:buFont typeface="Wingdings" panose="05000000000000000000" pitchFamily="2" charset="2"/>
              <a:buChar char="Ø"/>
            </a:pPr>
            <a:r>
              <a:rPr lang="en-US" sz="1600" dirty="0"/>
              <a:t>Everything present in web.xml is static you cannot change during runtime. But you can see the change done to dynamic attributes of </a:t>
            </a:r>
            <a:r>
              <a:rPr lang="en-US" sz="1600" dirty="0" err="1"/>
              <a:t>ServletContext</a:t>
            </a:r>
            <a:r>
              <a:rPr lang="en-US" sz="1600" dirty="0"/>
              <a:t> during runtime.</a:t>
            </a:r>
          </a:p>
          <a:p>
            <a:pPr marL="285750" indent="-285750">
              <a:buFont typeface="Wingdings" panose="05000000000000000000" pitchFamily="2" charset="2"/>
              <a:buChar char="Ø"/>
            </a:pPr>
            <a:r>
              <a:rPr lang="en-US" sz="1600" dirty="0" err="1"/>
              <a:t>ServletConfig</a:t>
            </a:r>
            <a:r>
              <a:rPr lang="en-US" sz="1600" dirty="0"/>
              <a:t> doesn’t have attributes like </a:t>
            </a:r>
            <a:r>
              <a:rPr lang="en-US" sz="1600" dirty="0" err="1"/>
              <a:t>ServletContext</a:t>
            </a:r>
            <a:endParaRPr lang="en-IN" sz="1600" dirty="0"/>
          </a:p>
        </p:txBody>
      </p:sp>
    </p:spTree>
    <p:extLst>
      <p:ext uri="{BB962C8B-B14F-4D97-AF65-F5344CB8AC3E}">
        <p14:creationId xmlns:p14="http://schemas.microsoft.com/office/powerpoint/2010/main" val="141970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80D28-49B4-422D-83AC-0B364FB28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629"/>
            <a:ext cx="12176192" cy="5002742"/>
          </a:xfrm>
          <a:prstGeom prst="rect">
            <a:avLst/>
          </a:prstGeom>
        </p:spPr>
      </p:pic>
      <p:sp>
        <p:nvSpPr>
          <p:cNvPr id="4" name="TextBox 3">
            <a:extLst>
              <a:ext uri="{FF2B5EF4-FFF2-40B4-BE49-F238E27FC236}">
                <a16:creationId xmlns:a16="http://schemas.microsoft.com/office/drawing/2014/main" id="{CDDD12EF-5418-4293-BB2F-BE6D16C8D055}"/>
              </a:ext>
            </a:extLst>
          </p:cNvPr>
          <p:cNvSpPr txBox="1"/>
          <p:nvPr/>
        </p:nvSpPr>
        <p:spPr>
          <a:xfrm>
            <a:off x="2619375" y="1138964"/>
            <a:ext cx="3457575" cy="276999"/>
          </a:xfrm>
          <a:prstGeom prst="rect">
            <a:avLst/>
          </a:prstGeom>
          <a:noFill/>
        </p:spPr>
        <p:txBody>
          <a:bodyPr wrap="square" rtlCol="0">
            <a:spAutoFit/>
          </a:bodyPr>
          <a:lstStyle/>
          <a:p>
            <a:r>
              <a:rPr lang="en-US" sz="1200" dirty="0"/>
              <a:t>In order to server multiple users at a time</a:t>
            </a:r>
            <a:endParaRPr lang="en-IN" sz="1200" dirty="0"/>
          </a:p>
        </p:txBody>
      </p:sp>
      <p:sp>
        <p:nvSpPr>
          <p:cNvPr id="5" name="TextBox 4">
            <a:extLst>
              <a:ext uri="{FF2B5EF4-FFF2-40B4-BE49-F238E27FC236}">
                <a16:creationId xmlns:a16="http://schemas.microsoft.com/office/drawing/2014/main" id="{097DC1C8-44B7-4675-981C-12DD74AADD67}"/>
              </a:ext>
            </a:extLst>
          </p:cNvPr>
          <p:cNvSpPr txBox="1"/>
          <p:nvPr/>
        </p:nvSpPr>
        <p:spPr>
          <a:xfrm>
            <a:off x="6858000" y="924265"/>
            <a:ext cx="2695575" cy="830997"/>
          </a:xfrm>
          <a:prstGeom prst="rect">
            <a:avLst/>
          </a:prstGeom>
          <a:noFill/>
          <a:ln>
            <a:solidFill>
              <a:schemeClr val="tx1"/>
            </a:solidFill>
          </a:ln>
        </p:spPr>
        <p:txBody>
          <a:bodyPr wrap="square" rtlCol="0">
            <a:spAutoFit/>
          </a:bodyPr>
          <a:lstStyle/>
          <a:p>
            <a:r>
              <a:rPr lang="en-US" sz="1200" dirty="0"/>
              <a:t>Implementation for this API is given by the vendors who are providing servers to host our web applications such as tomcat, glassfish, </a:t>
            </a:r>
            <a:r>
              <a:rPr lang="en-US" sz="1200" dirty="0" err="1"/>
              <a:t>weblogic</a:t>
            </a:r>
            <a:r>
              <a:rPr lang="en-US" sz="1200" dirty="0"/>
              <a:t>,…</a:t>
            </a:r>
            <a:endParaRPr lang="en-IN" sz="1200" dirty="0"/>
          </a:p>
        </p:txBody>
      </p:sp>
      <p:sp>
        <p:nvSpPr>
          <p:cNvPr id="6" name="TextBox 5">
            <a:extLst>
              <a:ext uri="{FF2B5EF4-FFF2-40B4-BE49-F238E27FC236}">
                <a16:creationId xmlns:a16="http://schemas.microsoft.com/office/drawing/2014/main" id="{B4DFCD22-2CEB-4784-97DA-37D6A8D799A0}"/>
              </a:ext>
            </a:extLst>
          </p:cNvPr>
          <p:cNvSpPr txBox="1"/>
          <p:nvPr/>
        </p:nvSpPr>
        <p:spPr>
          <a:xfrm>
            <a:off x="523875" y="2200275"/>
            <a:ext cx="1343025" cy="553998"/>
          </a:xfrm>
          <a:prstGeom prst="rect">
            <a:avLst/>
          </a:prstGeom>
          <a:noFill/>
          <a:ln>
            <a:solidFill>
              <a:schemeClr val="bg2"/>
            </a:solidFill>
          </a:ln>
        </p:spPr>
        <p:txBody>
          <a:bodyPr wrap="square" rtlCol="0">
            <a:spAutoFit/>
          </a:bodyPr>
          <a:lstStyle/>
          <a:p>
            <a:r>
              <a:rPr lang="en-US" sz="1000" dirty="0"/>
              <a:t>Using these 3 ways we can create Servlets </a:t>
            </a:r>
            <a:r>
              <a:rPr lang="en-US" sz="1000" dirty="0" err="1"/>
              <a:t>i.e</a:t>
            </a:r>
            <a:r>
              <a:rPr lang="en-US" sz="1000" dirty="0"/>
              <a:t> web applications</a:t>
            </a:r>
            <a:endParaRPr lang="en-IN" sz="1000" dirty="0"/>
          </a:p>
        </p:txBody>
      </p:sp>
      <p:sp>
        <p:nvSpPr>
          <p:cNvPr id="9" name="TextBox 8">
            <a:extLst>
              <a:ext uri="{FF2B5EF4-FFF2-40B4-BE49-F238E27FC236}">
                <a16:creationId xmlns:a16="http://schemas.microsoft.com/office/drawing/2014/main" id="{4F576BED-55CD-4C4C-80D5-E560052BCF12}"/>
              </a:ext>
            </a:extLst>
          </p:cNvPr>
          <p:cNvSpPr txBox="1"/>
          <p:nvPr/>
        </p:nvSpPr>
        <p:spPr>
          <a:xfrm>
            <a:off x="6211920" y="2781211"/>
            <a:ext cx="1993867" cy="600164"/>
          </a:xfrm>
          <a:prstGeom prst="rect">
            <a:avLst/>
          </a:prstGeom>
          <a:noFill/>
          <a:ln>
            <a:solidFill>
              <a:schemeClr val="tx1"/>
            </a:solidFill>
          </a:ln>
        </p:spPr>
        <p:txBody>
          <a:bodyPr wrap="square" rtlCol="0">
            <a:spAutoFit/>
          </a:bodyPr>
          <a:lstStyle/>
          <a:p>
            <a:r>
              <a:rPr lang="en-US" sz="1100" dirty="0"/>
              <a:t>This can be done in two ways:</a:t>
            </a:r>
          </a:p>
          <a:p>
            <a:pPr marL="342900" indent="-342900">
              <a:buAutoNum type="arabicPeriod"/>
            </a:pPr>
            <a:r>
              <a:rPr lang="en-US" sz="1100" dirty="0"/>
              <a:t>Using web.xml file</a:t>
            </a:r>
          </a:p>
          <a:p>
            <a:pPr marL="342900" indent="-342900">
              <a:buAutoNum type="arabicPeriod"/>
            </a:pPr>
            <a:r>
              <a:rPr lang="en-US" sz="1100" dirty="0"/>
              <a:t>@webservlet annotation</a:t>
            </a:r>
            <a:endParaRPr lang="en-IN" sz="1100" dirty="0"/>
          </a:p>
        </p:txBody>
      </p:sp>
      <p:cxnSp>
        <p:nvCxnSpPr>
          <p:cNvPr id="11" name="Straight Arrow Connector 10">
            <a:extLst>
              <a:ext uri="{FF2B5EF4-FFF2-40B4-BE49-F238E27FC236}">
                <a16:creationId xmlns:a16="http://schemas.microsoft.com/office/drawing/2014/main" id="{7FFB40C1-8E83-4EDB-8F6A-796643E5F297}"/>
              </a:ext>
            </a:extLst>
          </p:cNvPr>
          <p:cNvCxnSpPr/>
          <p:nvPr/>
        </p:nvCxnSpPr>
        <p:spPr>
          <a:xfrm flipV="1">
            <a:off x="5600700" y="3143250"/>
            <a:ext cx="601695"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2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24760-3B37-4DF2-A005-0337256EA390}"/>
              </a:ext>
            </a:extLst>
          </p:cNvPr>
          <p:cNvPicPr>
            <a:picLocks noChangeAspect="1"/>
          </p:cNvPicPr>
          <p:nvPr/>
        </p:nvPicPr>
        <p:blipFill>
          <a:blip r:embed="rId2"/>
          <a:stretch>
            <a:fillRect/>
          </a:stretch>
        </p:blipFill>
        <p:spPr>
          <a:xfrm>
            <a:off x="2552393" y="2183022"/>
            <a:ext cx="7087214" cy="2491956"/>
          </a:xfrm>
          <a:prstGeom prst="rect">
            <a:avLst/>
          </a:prstGeom>
        </p:spPr>
      </p:pic>
      <p:sp>
        <p:nvSpPr>
          <p:cNvPr id="4" name="TextBox 3">
            <a:extLst>
              <a:ext uri="{FF2B5EF4-FFF2-40B4-BE49-F238E27FC236}">
                <a16:creationId xmlns:a16="http://schemas.microsoft.com/office/drawing/2014/main" id="{5ABE1D5C-E664-4FA1-908E-76A1684A364E}"/>
              </a:ext>
            </a:extLst>
          </p:cNvPr>
          <p:cNvSpPr txBox="1"/>
          <p:nvPr/>
        </p:nvSpPr>
        <p:spPr>
          <a:xfrm>
            <a:off x="1381539" y="546652"/>
            <a:ext cx="9541565" cy="369332"/>
          </a:xfrm>
          <a:prstGeom prst="rect">
            <a:avLst/>
          </a:prstGeom>
          <a:noFill/>
        </p:spPr>
        <p:txBody>
          <a:bodyPr wrap="square" rtlCol="0">
            <a:spAutoFit/>
          </a:bodyPr>
          <a:lstStyle/>
          <a:p>
            <a:r>
              <a:rPr lang="en-US"/>
              <a:t>DEVELOP AN APPLICATION USING SERVLET + JDBC</a:t>
            </a:r>
            <a:endParaRPr lang="en-IN" dirty="0"/>
          </a:p>
        </p:txBody>
      </p:sp>
    </p:spTree>
    <p:extLst>
      <p:ext uri="{BB962C8B-B14F-4D97-AF65-F5344CB8AC3E}">
        <p14:creationId xmlns:p14="http://schemas.microsoft.com/office/powerpoint/2010/main" val="1338497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072D5-3D88-45C5-BECF-FAC4D5D5849F}"/>
              </a:ext>
            </a:extLst>
          </p:cNvPr>
          <p:cNvPicPr>
            <a:picLocks noChangeAspect="1"/>
          </p:cNvPicPr>
          <p:nvPr/>
        </p:nvPicPr>
        <p:blipFill>
          <a:blip r:embed="rId2"/>
          <a:stretch>
            <a:fillRect/>
          </a:stretch>
        </p:blipFill>
        <p:spPr>
          <a:xfrm>
            <a:off x="1360796" y="0"/>
            <a:ext cx="9470407" cy="3890260"/>
          </a:xfrm>
          <a:prstGeom prst="rect">
            <a:avLst/>
          </a:prstGeom>
        </p:spPr>
      </p:pic>
      <p:sp>
        <p:nvSpPr>
          <p:cNvPr id="4" name="TextBox 3">
            <a:extLst>
              <a:ext uri="{FF2B5EF4-FFF2-40B4-BE49-F238E27FC236}">
                <a16:creationId xmlns:a16="http://schemas.microsoft.com/office/drawing/2014/main" id="{E5C18FDF-E65D-431D-B2E3-4A996143EB1A}"/>
              </a:ext>
            </a:extLst>
          </p:cNvPr>
          <p:cNvSpPr txBox="1"/>
          <p:nvPr/>
        </p:nvSpPr>
        <p:spPr>
          <a:xfrm>
            <a:off x="4691271" y="3628650"/>
            <a:ext cx="854765" cy="261610"/>
          </a:xfrm>
          <a:prstGeom prst="rect">
            <a:avLst/>
          </a:prstGeom>
          <a:noFill/>
          <a:ln>
            <a:solidFill>
              <a:schemeClr val="tx1"/>
            </a:solidFill>
          </a:ln>
        </p:spPr>
        <p:txBody>
          <a:bodyPr wrap="square" rtlCol="0">
            <a:spAutoFit/>
          </a:bodyPr>
          <a:lstStyle/>
          <a:p>
            <a:r>
              <a:rPr lang="en-US" sz="1100" dirty="0"/>
              <a:t>deprecated</a:t>
            </a:r>
            <a:endParaRPr lang="en-IN" sz="1100" dirty="0"/>
          </a:p>
        </p:txBody>
      </p:sp>
      <p:pic>
        <p:nvPicPr>
          <p:cNvPr id="6" name="Picture 5">
            <a:extLst>
              <a:ext uri="{FF2B5EF4-FFF2-40B4-BE49-F238E27FC236}">
                <a16:creationId xmlns:a16="http://schemas.microsoft.com/office/drawing/2014/main" id="{9A850C13-3F23-438D-9699-320318C9FA8D}"/>
              </a:ext>
            </a:extLst>
          </p:cNvPr>
          <p:cNvPicPr>
            <a:picLocks noChangeAspect="1"/>
          </p:cNvPicPr>
          <p:nvPr/>
        </p:nvPicPr>
        <p:blipFill>
          <a:blip r:embed="rId3"/>
          <a:stretch>
            <a:fillRect/>
          </a:stretch>
        </p:blipFill>
        <p:spPr>
          <a:xfrm>
            <a:off x="1609152" y="4045226"/>
            <a:ext cx="9168260" cy="2752106"/>
          </a:xfrm>
          <a:prstGeom prst="rect">
            <a:avLst/>
          </a:prstGeom>
        </p:spPr>
      </p:pic>
      <p:sp>
        <p:nvSpPr>
          <p:cNvPr id="7" name="TextBox 6">
            <a:extLst>
              <a:ext uri="{FF2B5EF4-FFF2-40B4-BE49-F238E27FC236}">
                <a16:creationId xmlns:a16="http://schemas.microsoft.com/office/drawing/2014/main" id="{0C8AB045-4422-4877-B4CE-5B86ECDDE5E2}"/>
              </a:ext>
            </a:extLst>
          </p:cNvPr>
          <p:cNvSpPr txBox="1"/>
          <p:nvPr/>
        </p:nvSpPr>
        <p:spPr>
          <a:xfrm>
            <a:off x="9432235" y="3248500"/>
            <a:ext cx="1610139" cy="261610"/>
          </a:xfrm>
          <a:prstGeom prst="rect">
            <a:avLst/>
          </a:prstGeom>
          <a:noFill/>
          <a:ln>
            <a:solidFill>
              <a:schemeClr val="tx1"/>
            </a:solidFill>
          </a:ln>
        </p:spPr>
        <p:txBody>
          <a:bodyPr wrap="square" rtlCol="0">
            <a:spAutoFit/>
          </a:bodyPr>
          <a:lstStyle/>
          <a:p>
            <a:r>
              <a:rPr lang="en-US" sz="1100" dirty="0" err="1"/>
              <a:t>response.sendRedirect</a:t>
            </a:r>
            <a:r>
              <a:rPr lang="en-US" sz="1100" dirty="0"/>
              <a:t>()</a:t>
            </a:r>
            <a:endParaRPr lang="en-IN" sz="1100" dirty="0"/>
          </a:p>
        </p:txBody>
      </p:sp>
    </p:spTree>
    <p:extLst>
      <p:ext uri="{BB962C8B-B14F-4D97-AF65-F5344CB8AC3E}">
        <p14:creationId xmlns:p14="http://schemas.microsoft.com/office/powerpoint/2010/main" val="334796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ACFE3-47F8-409E-9BC9-3CD0BF6B4988}"/>
              </a:ext>
            </a:extLst>
          </p:cNvPr>
          <p:cNvPicPr>
            <a:picLocks noChangeAspect="1"/>
          </p:cNvPicPr>
          <p:nvPr/>
        </p:nvPicPr>
        <p:blipFill>
          <a:blip r:embed="rId2"/>
          <a:stretch>
            <a:fillRect/>
          </a:stretch>
        </p:blipFill>
        <p:spPr>
          <a:xfrm>
            <a:off x="1537847" y="53466"/>
            <a:ext cx="9295806" cy="2600736"/>
          </a:xfrm>
          <a:prstGeom prst="rect">
            <a:avLst/>
          </a:prstGeom>
        </p:spPr>
      </p:pic>
      <p:pic>
        <p:nvPicPr>
          <p:cNvPr id="7" name="Picture 6">
            <a:extLst>
              <a:ext uri="{FF2B5EF4-FFF2-40B4-BE49-F238E27FC236}">
                <a16:creationId xmlns:a16="http://schemas.microsoft.com/office/drawing/2014/main" id="{53078031-E26D-4D29-8A0D-9E1BAE968B98}"/>
              </a:ext>
            </a:extLst>
          </p:cNvPr>
          <p:cNvPicPr>
            <a:picLocks noChangeAspect="1"/>
          </p:cNvPicPr>
          <p:nvPr/>
        </p:nvPicPr>
        <p:blipFill>
          <a:blip r:embed="rId3"/>
          <a:stretch>
            <a:fillRect/>
          </a:stretch>
        </p:blipFill>
        <p:spPr>
          <a:xfrm>
            <a:off x="129206" y="2827630"/>
            <a:ext cx="8164748" cy="1531411"/>
          </a:xfrm>
          <a:prstGeom prst="rect">
            <a:avLst/>
          </a:prstGeom>
        </p:spPr>
      </p:pic>
      <p:pic>
        <p:nvPicPr>
          <p:cNvPr id="9" name="Picture 8">
            <a:extLst>
              <a:ext uri="{FF2B5EF4-FFF2-40B4-BE49-F238E27FC236}">
                <a16:creationId xmlns:a16="http://schemas.microsoft.com/office/drawing/2014/main" id="{C9AC70E8-0AF8-4E96-97D7-38A9FD2690C6}"/>
              </a:ext>
            </a:extLst>
          </p:cNvPr>
          <p:cNvPicPr>
            <a:picLocks noChangeAspect="1"/>
          </p:cNvPicPr>
          <p:nvPr/>
        </p:nvPicPr>
        <p:blipFill>
          <a:blip r:embed="rId4"/>
          <a:stretch>
            <a:fillRect/>
          </a:stretch>
        </p:blipFill>
        <p:spPr>
          <a:xfrm>
            <a:off x="129206" y="4601818"/>
            <a:ext cx="8149434" cy="2105202"/>
          </a:xfrm>
          <a:prstGeom prst="rect">
            <a:avLst/>
          </a:prstGeom>
        </p:spPr>
      </p:pic>
      <p:sp>
        <p:nvSpPr>
          <p:cNvPr id="10" name="TextBox 9">
            <a:extLst>
              <a:ext uri="{FF2B5EF4-FFF2-40B4-BE49-F238E27FC236}">
                <a16:creationId xmlns:a16="http://schemas.microsoft.com/office/drawing/2014/main" id="{A3F1C804-5D5A-46DE-A346-EF28074854FA}"/>
              </a:ext>
            </a:extLst>
          </p:cNvPr>
          <p:cNvSpPr txBox="1"/>
          <p:nvPr/>
        </p:nvSpPr>
        <p:spPr>
          <a:xfrm>
            <a:off x="5167512" y="111224"/>
            <a:ext cx="2345635" cy="600164"/>
          </a:xfrm>
          <a:prstGeom prst="rect">
            <a:avLst/>
          </a:prstGeom>
          <a:noFill/>
          <a:ln>
            <a:solidFill>
              <a:schemeClr val="tx1"/>
            </a:solidFill>
          </a:ln>
        </p:spPr>
        <p:txBody>
          <a:bodyPr wrap="square" rtlCol="0">
            <a:spAutoFit/>
          </a:bodyPr>
          <a:lstStyle/>
          <a:p>
            <a:r>
              <a:rPr lang="en-US" sz="1100" dirty="0"/>
              <a:t>This response would not be visible to the client because it’s flushed and response of /test2 is sent.</a:t>
            </a:r>
            <a:endParaRPr lang="en-IN" sz="1100" dirty="0"/>
          </a:p>
        </p:txBody>
      </p:sp>
      <p:sp>
        <p:nvSpPr>
          <p:cNvPr id="11" name="TextBox 10">
            <a:extLst>
              <a:ext uri="{FF2B5EF4-FFF2-40B4-BE49-F238E27FC236}">
                <a16:creationId xmlns:a16="http://schemas.microsoft.com/office/drawing/2014/main" id="{12DC7492-2206-486E-AF0A-D704580499FC}"/>
              </a:ext>
            </a:extLst>
          </p:cNvPr>
          <p:cNvSpPr txBox="1"/>
          <p:nvPr/>
        </p:nvSpPr>
        <p:spPr>
          <a:xfrm>
            <a:off x="8136834" y="3819200"/>
            <a:ext cx="3154019" cy="1938992"/>
          </a:xfrm>
          <a:prstGeom prst="rect">
            <a:avLst/>
          </a:prstGeom>
          <a:noFill/>
          <a:ln>
            <a:solidFill>
              <a:srgbClr val="FFFF00"/>
            </a:solidFill>
          </a:ln>
        </p:spPr>
        <p:txBody>
          <a:bodyPr wrap="square" rtlCol="0">
            <a:spAutoFit/>
          </a:bodyPr>
          <a:lstStyle/>
          <a:p>
            <a:r>
              <a:rPr lang="en-US" sz="1500" dirty="0"/>
              <a:t>Relative Path : It indicates we need to write path from the current directory(./ or /)</a:t>
            </a:r>
          </a:p>
          <a:p>
            <a:endParaRPr lang="en-US" sz="1500" dirty="0"/>
          </a:p>
          <a:p>
            <a:r>
              <a:rPr lang="en-IN" sz="1500" dirty="0"/>
              <a:t>Absolute Path : It indicates we need to write path from the root.</a:t>
            </a:r>
          </a:p>
          <a:p>
            <a:endParaRPr lang="en-IN" sz="1500" dirty="0"/>
          </a:p>
          <a:p>
            <a:r>
              <a:rPr lang="en-IN" sz="1500" dirty="0"/>
              <a:t>Using absolute path is a good practice.</a:t>
            </a:r>
            <a:endParaRPr lang="en-US" sz="1500" dirty="0"/>
          </a:p>
        </p:txBody>
      </p:sp>
      <p:sp>
        <p:nvSpPr>
          <p:cNvPr id="12" name="TextBox 11">
            <a:extLst>
              <a:ext uri="{FF2B5EF4-FFF2-40B4-BE49-F238E27FC236}">
                <a16:creationId xmlns:a16="http://schemas.microsoft.com/office/drawing/2014/main" id="{4B480505-E17D-407C-A17C-82A43B160871}"/>
              </a:ext>
            </a:extLst>
          </p:cNvPr>
          <p:cNvSpPr txBox="1"/>
          <p:nvPr/>
        </p:nvSpPr>
        <p:spPr>
          <a:xfrm>
            <a:off x="5599042" y="2326425"/>
            <a:ext cx="4114801" cy="692497"/>
          </a:xfrm>
          <a:prstGeom prst="rect">
            <a:avLst/>
          </a:prstGeom>
          <a:noFill/>
          <a:ln>
            <a:solidFill>
              <a:srgbClr val="FFFF00"/>
            </a:solidFill>
          </a:ln>
        </p:spPr>
        <p:txBody>
          <a:bodyPr wrap="square" rtlCol="0">
            <a:spAutoFit/>
          </a:bodyPr>
          <a:lstStyle/>
          <a:p>
            <a:r>
              <a:rPr lang="en-US" sz="1300" dirty="0"/>
              <a:t>When request dispatching is used, after forwarding the request, the </a:t>
            </a:r>
            <a:r>
              <a:rPr lang="en-US" sz="1300" dirty="0" err="1"/>
              <a:t>url</a:t>
            </a:r>
            <a:r>
              <a:rPr lang="en-US" sz="1300" dirty="0"/>
              <a:t> of the first servlet on the address bar of browser is not changed to the second servlet is not.</a:t>
            </a:r>
            <a:endParaRPr lang="en-IN" sz="1300" dirty="0"/>
          </a:p>
        </p:txBody>
      </p:sp>
    </p:spTree>
    <p:extLst>
      <p:ext uri="{BB962C8B-B14F-4D97-AF65-F5344CB8AC3E}">
        <p14:creationId xmlns:p14="http://schemas.microsoft.com/office/powerpoint/2010/main" val="2011758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A6348-0E6A-4221-A1ED-B5C0FC7BFAAC}"/>
              </a:ext>
            </a:extLst>
          </p:cNvPr>
          <p:cNvPicPr>
            <a:picLocks noChangeAspect="1"/>
          </p:cNvPicPr>
          <p:nvPr/>
        </p:nvPicPr>
        <p:blipFill>
          <a:blip r:embed="rId2"/>
          <a:stretch>
            <a:fillRect/>
          </a:stretch>
        </p:blipFill>
        <p:spPr>
          <a:xfrm>
            <a:off x="98413" y="223875"/>
            <a:ext cx="5240416" cy="2274486"/>
          </a:xfrm>
          <a:prstGeom prst="rect">
            <a:avLst/>
          </a:prstGeom>
        </p:spPr>
      </p:pic>
      <p:pic>
        <p:nvPicPr>
          <p:cNvPr id="7" name="Picture 6">
            <a:extLst>
              <a:ext uri="{FF2B5EF4-FFF2-40B4-BE49-F238E27FC236}">
                <a16:creationId xmlns:a16="http://schemas.microsoft.com/office/drawing/2014/main" id="{F5C971DB-7C5A-45DD-979D-7B1E2B11978E}"/>
              </a:ext>
            </a:extLst>
          </p:cNvPr>
          <p:cNvPicPr>
            <a:picLocks noChangeAspect="1"/>
          </p:cNvPicPr>
          <p:nvPr/>
        </p:nvPicPr>
        <p:blipFill>
          <a:blip r:embed="rId3"/>
          <a:stretch>
            <a:fillRect/>
          </a:stretch>
        </p:blipFill>
        <p:spPr>
          <a:xfrm>
            <a:off x="211441" y="2569623"/>
            <a:ext cx="6638154" cy="1502064"/>
          </a:xfrm>
          <a:prstGeom prst="rect">
            <a:avLst/>
          </a:prstGeom>
        </p:spPr>
      </p:pic>
      <p:cxnSp>
        <p:nvCxnSpPr>
          <p:cNvPr id="9" name="Straight Connector 8">
            <a:extLst>
              <a:ext uri="{FF2B5EF4-FFF2-40B4-BE49-F238E27FC236}">
                <a16:creationId xmlns:a16="http://schemas.microsoft.com/office/drawing/2014/main" id="{150C2237-3C7E-4F43-BCA1-46355AFA4E78}"/>
              </a:ext>
            </a:extLst>
          </p:cNvPr>
          <p:cNvCxnSpPr>
            <a:cxnSpLocks/>
          </p:cNvCxnSpPr>
          <p:nvPr/>
        </p:nvCxnSpPr>
        <p:spPr>
          <a:xfrm>
            <a:off x="1798983" y="2746094"/>
            <a:ext cx="1456351"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C7CB971-ADFE-455B-B0BD-15B3EF2F52E2}"/>
              </a:ext>
            </a:extLst>
          </p:cNvPr>
          <p:cNvSpPr txBox="1"/>
          <p:nvPr/>
        </p:nvSpPr>
        <p:spPr>
          <a:xfrm>
            <a:off x="3448879" y="2560143"/>
            <a:ext cx="1540566" cy="292388"/>
          </a:xfrm>
          <a:prstGeom prst="rect">
            <a:avLst/>
          </a:prstGeom>
          <a:noFill/>
          <a:ln>
            <a:solidFill>
              <a:schemeClr val="tx1"/>
            </a:solidFill>
          </a:ln>
        </p:spPr>
        <p:txBody>
          <a:bodyPr wrap="square" rtlCol="0">
            <a:spAutoFit/>
          </a:bodyPr>
          <a:lstStyle/>
          <a:p>
            <a:r>
              <a:rPr lang="en-US" sz="1300" dirty="0"/>
              <a:t>Location of redirect</a:t>
            </a:r>
            <a:endParaRPr lang="en-IN" sz="1300" dirty="0"/>
          </a:p>
        </p:txBody>
      </p:sp>
      <p:pic>
        <p:nvPicPr>
          <p:cNvPr id="12" name="Picture 11">
            <a:extLst>
              <a:ext uri="{FF2B5EF4-FFF2-40B4-BE49-F238E27FC236}">
                <a16:creationId xmlns:a16="http://schemas.microsoft.com/office/drawing/2014/main" id="{5FBC54B0-0335-4926-8CA8-88BF020F522D}"/>
              </a:ext>
            </a:extLst>
          </p:cNvPr>
          <p:cNvPicPr>
            <a:picLocks noChangeAspect="1"/>
          </p:cNvPicPr>
          <p:nvPr/>
        </p:nvPicPr>
        <p:blipFill>
          <a:blip r:embed="rId4"/>
          <a:stretch>
            <a:fillRect/>
          </a:stretch>
        </p:blipFill>
        <p:spPr>
          <a:xfrm>
            <a:off x="2615178" y="3923683"/>
            <a:ext cx="7801030" cy="333796"/>
          </a:xfrm>
          <a:prstGeom prst="rect">
            <a:avLst/>
          </a:prstGeom>
          <a:ln>
            <a:solidFill>
              <a:srgbClr val="FFFF00"/>
            </a:solidFill>
          </a:ln>
        </p:spPr>
      </p:pic>
      <p:sp>
        <p:nvSpPr>
          <p:cNvPr id="13" name="TextBox 12">
            <a:extLst>
              <a:ext uri="{FF2B5EF4-FFF2-40B4-BE49-F238E27FC236}">
                <a16:creationId xmlns:a16="http://schemas.microsoft.com/office/drawing/2014/main" id="{FC98B940-2D67-4214-B650-38FF1AF6BFB7}"/>
              </a:ext>
            </a:extLst>
          </p:cNvPr>
          <p:cNvSpPr txBox="1"/>
          <p:nvPr/>
        </p:nvSpPr>
        <p:spPr>
          <a:xfrm>
            <a:off x="7043140" y="2426158"/>
            <a:ext cx="4807226" cy="1369606"/>
          </a:xfrm>
          <a:prstGeom prst="rect">
            <a:avLst/>
          </a:prstGeom>
          <a:noFill/>
          <a:ln w="12700">
            <a:solidFill>
              <a:srgbClr val="FFFF00"/>
            </a:solidFill>
          </a:ln>
        </p:spPr>
        <p:txBody>
          <a:bodyPr wrap="square" rtlCol="0">
            <a:spAutoFit/>
          </a:bodyPr>
          <a:lstStyle/>
          <a:p>
            <a:r>
              <a:rPr lang="en-US" sz="1100" dirty="0"/>
              <a:t>For Dispatching request to servlet present in another web application use this:</a:t>
            </a:r>
            <a:r>
              <a:rPr lang="en-US" dirty="0"/>
              <a:t> </a:t>
            </a:r>
            <a:r>
              <a:rPr lang="en-US" dirty="0" err="1"/>
              <a:t>getServletContext</a:t>
            </a:r>
            <a:r>
              <a:rPr lang="en-US" dirty="0"/>
              <a:t>().</a:t>
            </a:r>
            <a:r>
              <a:rPr lang="en-US" dirty="0" err="1"/>
              <a:t>getContext</a:t>
            </a:r>
            <a:r>
              <a:rPr lang="en-US" dirty="0"/>
              <a:t>(/</a:t>
            </a:r>
            <a:r>
              <a:rPr lang="en-US" dirty="0" err="1"/>
              <a:t>WebApplicationName</a:t>
            </a:r>
            <a:r>
              <a:rPr lang="en-US" dirty="0"/>
              <a:t>).</a:t>
            </a:r>
            <a:r>
              <a:rPr lang="en-US" dirty="0" err="1"/>
              <a:t>getRequestDispatcher</a:t>
            </a:r>
            <a:r>
              <a:rPr lang="en-US" dirty="0"/>
              <a:t>(“/</a:t>
            </a:r>
            <a:r>
              <a:rPr lang="en-US" dirty="0" err="1"/>
              <a:t>urlpatternofservlet</a:t>
            </a:r>
            <a:r>
              <a:rPr lang="en-US" dirty="0"/>
              <a:t>”)</a:t>
            </a:r>
          </a:p>
          <a:p>
            <a:r>
              <a:rPr lang="en-US" sz="1100" dirty="0"/>
              <a:t>With the above dispatcher you can use forward/include</a:t>
            </a:r>
            <a:endParaRPr lang="en-IN" sz="1100" dirty="0"/>
          </a:p>
        </p:txBody>
      </p:sp>
      <p:pic>
        <p:nvPicPr>
          <p:cNvPr id="15" name="Picture 14">
            <a:extLst>
              <a:ext uri="{FF2B5EF4-FFF2-40B4-BE49-F238E27FC236}">
                <a16:creationId xmlns:a16="http://schemas.microsoft.com/office/drawing/2014/main" id="{FFF0C8B9-F915-4822-A0A2-05F1799FBE42}"/>
              </a:ext>
            </a:extLst>
          </p:cNvPr>
          <p:cNvPicPr>
            <a:picLocks noChangeAspect="1"/>
          </p:cNvPicPr>
          <p:nvPr/>
        </p:nvPicPr>
        <p:blipFill>
          <a:blip r:embed="rId5"/>
          <a:stretch>
            <a:fillRect/>
          </a:stretch>
        </p:blipFill>
        <p:spPr>
          <a:xfrm>
            <a:off x="5455434" y="551492"/>
            <a:ext cx="6638153" cy="1575593"/>
          </a:xfrm>
          <a:prstGeom prst="rect">
            <a:avLst/>
          </a:prstGeom>
        </p:spPr>
      </p:pic>
      <p:pic>
        <p:nvPicPr>
          <p:cNvPr id="17" name="Picture 16">
            <a:extLst>
              <a:ext uri="{FF2B5EF4-FFF2-40B4-BE49-F238E27FC236}">
                <a16:creationId xmlns:a16="http://schemas.microsoft.com/office/drawing/2014/main" id="{D576AA12-A71B-4239-8EE9-89C0D3F1DF96}"/>
              </a:ext>
            </a:extLst>
          </p:cNvPr>
          <p:cNvPicPr>
            <a:picLocks noChangeAspect="1"/>
          </p:cNvPicPr>
          <p:nvPr/>
        </p:nvPicPr>
        <p:blipFill>
          <a:blip r:embed="rId6"/>
          <a:stretch>
            <a:fillRect/>
          </a:stretch>
        </p:blipFill>
        <p:spPr>
          <a:xfrm>
            <a:off x="3552275" y="4426666"/>
            <a:ext cx="6057929" cy="2369745"/>
          </a:xfrm>
          <a:prstGeom prst="rect">
            <a:avLst/>
          </a:prstGeom>
        </p:spPr>
      </p:pic>
    </p:spTree>
    <p:extLst>
      <p:ext uri="{BB962C8B-B14F-4D97-AF65-F5344CB8AC3E}">
        <p14:creationId xmlns:p14="http://schemas.microsoft.com/office/powerpoint/2010/main" val="16491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CF689-1E4D-4604-AB42-5521A8CB181F}"/>
              </a:ext>
            </a:extLst>
          </p:cNvPr>
          <p:cNvPicPr>
            <a:picLocks noChangeAspect="1"/>
          </p:cNvPicPr>
          <p:nvPr/>
        </p:nvPicPr>
        <p:blipFill>
          <a:blip r:embed="rId2"/>
          <a:stretch>
            <a:fillRect/>
          </a:stretch>
        </p:blipFill>
        <p:spPr>
          <a:xfrm>
            <a:off x="658659" y="1116129"/>
            <a:ext cx="10874682" cy="4625741"/>
          </a:xfrm>
          <a:prstGeom prst="rect">
            <a:avLst/>
          </a:prstGeom>
        </p:spPr>
      </p:pic>
    </p:spTree>
    <p:extLst>
      <p:ext uri="{BB962C8B-B14F-4D97-AF65-F5344CB8AC3E}">
        <p14:creationId xmlns:p14="http://schemas.microsoft.com/office/powerpoint/2010/main" val="1473497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98BCA-C698-4FA2-B507-2755A9DA2639}"/>
              </a:ext>
            </a:extLst>
          </p:cNvPr>
          <p:cNvPicPr>
            <a:picLocks noChangeAspect="1"/>
          </p:cNvPicPr>
          <p:nvPr/>
        </p:nvPicPr>
        <p:blipFill>
          <a:blip r:embed="rId2"/>
          <a:stretch>
            <a:fillRect/>
          </a:stretch>
        </p:blipFill>
        <p:spPr>
          <a:xfrm>
            <a:off x="109984" y="194870"/>
            <a:ext cx="4410085" cy="2528449"/>
          </a:xfrm>
          <a:prstGeom prst="rect">
            <a:avLst/>
          </a:prstGeom>
        </p:spPr>
      </p:pic>
      <p:pic>
        <p:nvPicPr>
          <p:cNvPr id="5" name="Picture 4">
            <a:extLst>
              <a:ext uri="{FF2B5EF4-FFF2-40B4-BE49-F238E27FC236}">
                <a16:creationId xmlns:a16="http://schemas.microsoft.com/office/drawing/2014/main" id="{8BA62737-DC2E-4C6D-9014-97F08BF8250F}"/>
              </a:ext>
            </a:extLst>
          </p:cNvPr>
          <p:cNvPicPr>
            <a:picLocks noChangeAspect="1"/>
          </p:cNvPicPr>
          <p:nvPr/>
        </p:nvPicPr>
        <p:blipFill>
          <a:blip r:embed="rId3"/>
          <a:stretch>
            <a:fillRect/>
          </a:stretch>
        </p:blipFill>
        <p:spPr>
          <a:xfrm>
            <a:off x="70228" y="2736290"/>
            <a:ext cx="6590072" cy="1254386"/>
          </a:xfrm>
          <a:prstGeom prst="rect">
            <a:avLst/>
          </a:prstGeom>
        </p:spPr>
      </p:pic>
      <p:pic>
        <p:nvPicPr>
          <p:cNvPr id="7" name="Picture 6">
            <a:extLst>
              <a:ext uri="{FF2B5EF4-FFF2-40B4-BE49-F238E27FC236}">
                <a16:creationId xmlns:a16="http://schemas.microsoft.com/office/drawing/2014/main" id="{55CF81BD-3266-44F5-8481-2413217235C0}"/>
              </a:ext>
            </a:extLst>
          </p:cNvPr>
          <p:cNvPicPr>
            <a:picLocks noChangeAspect="1"/>
          </p:cNvPicPr>
          <p:nvPr/>
        </p:nvPicPr>
        <p:blipFill>
          <a:blip r:embed="rId4"/>
          <a:stretch>
            <a:fillRect/>
          </a:stretch>
        </p:blipFill>
        <p:spPr>
          <a:xfrm>
            <a:off x="4609527" y="667549"/>
            <a:ext cx="7573616" cy="1181124"/>
          </a:xfrm>
          <a:prstGeom prst="rect">
            <a:avLst/>
          </a:prstGeom>
          <a:ln w="19050">
            <a:noFill/>
          </a:ln>
        </p:spPr>
      </p:pic>
      <p:pic>
        <p:nvPicPr>
          <p:cNvPr id="11" name="Picture 10">
            <a:extLst>
              <a:ext uri="{FF2B5EF4-FFF2-40B4-BE49-F238E27FC236}">
                <a16:creationId xmlns:a16="http://schemas.microsoft.com/office/drawing/2014/main" id="{15CA6565-AAF5-440F-A128-5EE24CF313C5}"/>
              </a:ext>
            </a:extLst>
          </p:cNvPr>
          <p:cNvPicPr>
            <a:picLocks noChangeAspect="1"/>
          </p:cNvPicPr>
          <p:nvPr/>
        </p:nvPicPr>
        <p:blipFill>
          <a:blip r:embed="rId5"/>
          <a:stretch>
            <a:fillRect/>
          </a:stretch>
        </p:blipFill>
        <p:spPr>
          <a:xfrm>
            <a:off x="70228" y="3995532"/>
            <a:ext cx="11617536" cy="2289910"/>
          </a:xfrm>
          <a:prstGeom prst="rect">
            <a:avLst/>
          </a:prstGeom>
        </p:spPr>
      </p:pic>
      <p:pic>
        <p:nvPicPr>
          <p:cNvPr id="13" name="Picture 12">
            <a:extLst>
              <a:ext uri="{FF2B5EF4-FFF2-40B4-BE49-F238E27FC236}">
                <a16:creationId xmlns:a16="http://schemas.microsoft.com/office/drawing/2014/main" id="{6C2AE3D1-0C06-4867-9EDA-BA5694223F16}"/>
              </a:ext>
            </a:extLst>
          </p:cNvPr>
          <p:cNvPicPr>
            <a:picLocks noChangeAspect="1"/>
          </p:cNvPicPr>
          <p:nvPr/>
        </p:nvPicPr>
        <p:blipFill>
          <a:blip r:embed="rId6"/>
          <a:stretch>
            <a:fillRect/>
          </a:stretch>
        </p:blipFill>
        <p:spPr>
          <a:xfrm>
            <a:off x="311193" y="6341166"/>
            <a:ext cx="11345391" cy="486364"/>
          </a:xfrm>
          <a:prstGeom prst="rect">
            <a:avLst/>
          </a:prstGeom>
        </p:spPr>
      </p:pic>
      <p:pic>
        <p:nvPicPr>
          <p:cNvPr id="17" name="Picture 16">
            <a:extLst>
              <a:ext uri="{FF2B5EF4-FFF2-40B4-BE49-F238E27FC236}">
                <a16:creationId xmlns:a16="http://schemas.microsoft.com/office/drawing/2014/main" id="{9BCC765E-281E-4FCA-95EE-891FF54F3301}"/>
              </a:ext>
            </a:extLst>
          </p:cNvPr>
          <p:cNvPicPr>
            <a:picLocks noChangeAspect="1"/>
          </p:cNvPicPr>
          <p:nvPr/>
        </p:nvPicPr>
        <p:blipFill>
          <a:blip r:embed="rId7"/>
          <a:stretch>
            <a:fillRect/>
          </a:stretch>
        </p:blipFill>
        <p:spPr>
          <a:xfrm>
            <a:off x="4942945" y="1858619"/>
            <a:ext cx="7192509" cy="1686403"/>
          </a:xfrm>
          <a:prstGeom prst="rect">
            <a:avLst/>
          </a:prstGeom>
        </p:spPr>
      </p:pic>
      <p:cxnSp>
        <p:nvCxnSpPr>
          <p:cNvPr id="19" name="Straight Arrow Connector 18">
            <a:extLst>
              <a:ext uri="{FF2B5EF4-FFF2-40B4-BE49-F238E27FC236}">
                <a16:creationId xmlns:a16="http://schemas.microsoft.com/office/drawing/2014/main" id="{157DBC73-9542-4685-8D34-062FBFB63236}"/>
              </a:ext>
            </a:extLst>
          </p:cNvPr>
          <p:cNvCxnSpPr/>
          <p:nvPr/>
        </p:nvCxnSpPr>
        <p:spPr>
          <a:xfrm flipV="1">
            <a:off x="9342783" y="3150704"/>
            <a:ext cx="596347" cy="69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E0152E5-0557-4263-88CB-810DEDA2CB64}"/>
              </a:ext>
            </a:extLst>
          </p:cNvPr>
          <p:cNvSpPr txBox="1"/>
          <p:nvPr/>
        </p:nvSpPr>
        <p:spPr>
          <a:xfrm>
            <a:off x="9869558" y="3025407"/>
            <a:ext cx="1868557" cy="261610"/>
          </a:xfrm>
          <a:prstGeom prst="rect">
            <a:avLst/>
          </a:prstGeom>
          <a:noFill/>
        </p:spPr>
        <p:txBody>
          <a:bodyPr wrap="square" rtlCol="0">
            <a:spAutoFit/>
          </a:bodyPr>
          <a:lstStyle/>
          <a:p>
            <a:r>
              <a:rPr lang="en-US" sz="1100" dirty="0"/>
              <a:t>Used in real time applications</a:t>
            </a:r>
            <a:endParaRPr lang="en-IN" sz="1100" dirty="0"/>
          </a:p>
        </p:txBody>
      </p:sp>
    </p:spTree>
    <p:extLst>
      <p:ext uri="{BB962C8B-B14F-4D97-AF65-F5344CB8AC3E}">
        <p14:creationId xmlns:p14="http://schemas.microsoft.com/office/powerpoint/2010/main" val="143747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F8FF6D-0221-4C39-8468-D3A88B88DB9B}"/>
              </a:ext>
            </a:extLst>
          </p:cNvPr>
          <p:cNvPicPr>
            <a:picLocks noChangeAspect="1"/>
          </p:cNvPicPr>
          <p:nvPr/>
        </p:nvPicPr>
        <p:blipFill>
          <a:blip r:embed="rId2"/>
          <a:stretch>
            <a:fillRect/>
          </a:stretch>
        </p:blipFill>
        <p:spPr>
          <a:xfrm>
            <a:off x="615965" y="112186"/>
            <a:ext cx="11171844" cy="6745814"/>
          </a:xfrm>
          <a:prstGeom prst="rect">
            <a:avLst/>
          </a:prstGeom>
        </p:spPr>
      </p:pic>
      <p:pic>
        <p:nvPicPr>
          <p:cNvPr id="5" name="Picture 4">
            <a:extLst>
              <a:ext uri="{FF2B5EF4-FFF2-40B4-BE49-F238E27FC236}">
                <a16:creationId xmlns:a16="http://schemas.microsoft.com/office/drawing/2014/main" id="{C1B1C260-CEBD-40A9-A7AF-5713139BD05B}"/>
              </a:ext>
            </a:extLst>
          </p:cNvPr>
          <p:cNvPicPr>
            <a:picLocks noChangeAspect="1"/>
          </p:cNvPicPr>
          <p:nvPr/>
        </p:nvPicPr>
        <p:blipFill>
          <a:blip r:embed="rId3"/>
          <a:stretch>
            <a:fillRect/>
          </a:stretch>
        </p:blipFill>
        <p:spPr>
          <a:xfrm>
            <a:off x="69574" y="142004"/>
            <a:ext cx="1331043" cy="208338"/>
          </a:xfrm>
          <a:prstGeom prst="rect">
            <a:avLst/>
          </a:prstGeom>
        </p:spPr>
      </p:pic>
      <p:sp>
        <p:nvSpPr>
          <p:cNvPr id="6" name="TextBox 5">
            <a:extLst>
              <a:ext uri="{FF2B5EF4-FFF2-40B4-BE49-F238E27FC236}">
                <a16:creationId xmlns:a16="http://schemas.microsoft.com/office/drawing/2014/main" id="{D8546A10-286E-416C-BD35-6FB5034E3026}"/>
              </a:ext>
            </a:extLst>
          </p:cNvPr>
          <p:cNvSpPr txBox="1"/>
          <p:nvPr/>
        </p:nvSpPr>
        <p:spPr>
          <a:xfrm>
            <a:off x="10204174" y="4721086"/>
            <a:ext cx="1987826" cy="1246495"/>
          </a:xfrm>
          <a:prstGeom prst="rect">
            <a:avLst/>
          </a:prstGeom>
          <a:noFill/>
          <a:ln w="28575">
            <a:solidFill>
              <a:srgbClr val="FFFF00"/>
            </a:solidFill>
          </a:ln>
        </p:spPr>
        <p:txBody>
          <a:bodyPr wrap="square" rtlCol="0">
            <a:spAutoFit/>
          </a:bodyPr>
          <a:lstStyle/>
          <a:p>
            <a:r>
              <a:rPr lang="en-US" sz="1500" dirty="0"/>
              <a:t>Internally a cookie is created and all the values are stored from responses belonging to same </a:t>
            </a:r>
            <a:r>
              <a:rPr lang="en-US" sz="1500" dirty="0" err="1"/>
              <a:t>sessionId</a:t>
            </a:r>
            <a:endParaRPr lang="en-IN" sz="1500" dirty="0"/>
          </a:p>
        </p:txBody>
      </p:sp>
    </p:spTree>
    <p:extLst>
      <p:ext uri="{BB962C8B-B14F-4D97-AF65-F5344CB8AC3E}">
        <p14:creationId xmlns:p14="http://schemas.microsoft.com/office/powerpoint/2010/main" val="2302295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4DFCE-9096-42FA-8CDD-EB2A3C9D8A1E}"/>
              </a:ext>
            </a:extLst>
          </p:cNvPr>
          <p:cNvPicPr>
            <a:picLocks noChangeAspect="1"/>
          </p:cNvPicPr>
          <p:nvPr/>
        </p:nvPicPr>
        <p:blipFill>
          <a:blip r:embed="rId2"/>
          <a:stretch>
            <a:fillRect/>
          </a:stretch>
        </p:blipFill>
        <p:spPr>
          <a:xfrm>
            <a:off x="56626" y="489726"/>
            <a:ext cx="12078747" cy="2598645"/>
          </a:xfrm>
          <a:prstGeom prst="rect">
            <a:avLst/>
          </a:prstGeom>
        </p:spPr>
      </p:pic>
      <p:pic>
        <p:nvPicPr>
          <p:cNvPr id="9" name="Picture 8">
            <a:extLst>
              <a:ext uri="{FF2B5EF4-FFF2-40B4-BE49-F238E27FC236}">
                <a16:creationId xmlns:a16="http://schemas.microsoft.com/office/drawing/2014/main" id="{A6AD7B6A-005D-489D-A91D-D17BE701D7E1}"/>
              </a:ext>
            </a:extLst>
          </p:cNvPr>
          <p:cNvPicPr>
            <a:picLocks noChangeAspect="1"/>
          </p:cNvPicPr>
          <p:nvPr/>
        </p:nvPicPr>
        <p:blipFill>
          <a:blip r:embed="rId3"/>
          <a:stretch>
            <a:fillRect/>
          </a:stretch>
        </p:blipFill>
        <p:spPr>
          <a:xfrm>
            <a:off x="1731675" y="3316970"/>
            <a:ext cx="7452835" cy="2182877"/>
          </a:xfrm>
          <a:prstGeom prst="rect">
            <a:avLst/>
          </a:prstGeom>
        </p:spPr>
      </p:pic>
      <p:pic>
        <p:nvPicPr>
          <p:cNvPr id="11" name="Picture 10">
            <a:extLst>
              <a:ext uri="{FF2B5EF4-FFF2-40B4-BE49-F238E27FC236}">
                <a16:creationId xmlns:a16="http://schemas.microsoft.com/office/drawing/2014/main" id="{F4780694-3AAB-4578-9FD0-82DD5C7C92E5}"/>
              </a:ext>
            </a:extLst>
          </p:cNvPr>
          <p:cNvPicPr>
            <a:picLocks noChangeAspect="1"/>
          </p:cNvPicPr>
          <p:nvPr/>
        </p:nvPicPr>
        <p:blipFill>
          <a:blip r:embed="rId4"/>
          <a:stretch>
            <a:fillRect/>
          </a:stretch>
        </p:blipFill>
        <p:spPr>
          <a:xfrm>
            <a:off x="1648152" y="6056440"/>
            <a:ext cx="7540371" cy="612717"/>
          </a:xfrm>
          <a:prstGeom prst="rect">
            <a:avLst/>
          </a:prstGeom>
          <a:ln w="28575">
            <a:solidFill>
              <a:srgbClr val="FFFF00"/>
            </a:solidFill>
          </a:ln>
        </p:spPr>
      </p:pic>
    </p:spTree>
    <p:extLst>
      <p:ext uri="{BB962C8B-B14F-4D97-AF65-F5344CB8AC3E}">
        <p14:creationId xmlns:p14="http://schemas.microsoft.com/office/powerpoint/2010/main" val="45592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BC3C0-F9D1-4AB9-B9B2-EECC8E074285}"/>
              </a:ext>
            </a:extLst>
          </p:cNvPr>
          <p:cNvPicPr>
            <a:picLocks noChangeAspect="1"/>
          </p:cNvPicPr>
          <p:nvPr/>
        </p:nvPicPr>
        <p:blipFill>
          <a:blip r:embed="rId2"/>
          <a:stretch>
            <a:fillRect/>
          </a:stretch>
        </p:blipFill>
        <p:spPr>
          <a:xfrm>
            <a:off x="477078" y="18827"/>
            <a:ext cx="7861852" cy="6839173"/>
          </a:xfrm>
          <a:prstGeom prst="rect">
            <a:avLst/>
          </a:prstGeom>
        </p:spPr>
      </p:pic>
      <p:pic>
        <p:nvPicPr>
          <p:cNvPr id="7" name="Picture 6">
            <a:extLst>
              <a:ext uri="{FF2B5EF4-FFF2-40B4-BE49-F238E27FC236}">
                <a16:creationId xmlns:a16="http://schemas.microsoft.com/office/drawing/2014/main" id="{8CF1CCE5-8BA4-42CC-AD7C-6DC8BDC4D468}"/>
              </a:ext>
            </a:extLst>
          </p:cNvPr>
          <p:cNvPicPr>
            <a:picLocks noChangeAspect="1"/>
          </p:cNvPicPr>
          <p:nvPr/>
        </p:nvPicPr>
        <p:blipFill>
          <a:blip r:embed="rId3"/>
          <a:stretch>
            <a:fillRect/>
          </a:stretch>
        </p:blipFill>
        <p:spPr>
          <a:xfrm>
            <a:off x="7424531" y="1651974"/>
            <a:ext cx="4674922" cy="1622056"/>
          </a:xfrm>
          <a:prstGeom prst="rect">
            <a:avLst/>
          </a:prstGeom>
          <a:ln>
            <a:solidFill>
              <a:srgbClr val="FFFF00"/>
            </a:solidFill>
          </a:ln>
        </p:spPr>
      </p:pic>
      <p:sp>
        <p:nvSpPr>
          <p:cNvPr id="8" name="TextBox 7">
            <a:extLst>
              <a:ext uri="{FF2B5EF4-FFF2-40B4-BE49-F238E27FC236}">
                <a16:creationId xmlns:a16="http://schemas.microsoft.com/office/drawing/2014/main" id="{E9E155C2-C0A9-4A0D-99F8-D914D099E0C3}"/>
              </a:ext>
            </a:extLst>
          </p:cNvPr>
          <p:cNvSpPr txBox="1"/>
          <p:nvPr/>
        </p:nvSpPr>
        <p:spPr>
          <a:xfrm>
            <a:off x="7424531" y="3657600"/>
            <a:ext cx="4422913" cy="323165"/>
          </a:xfrm>
          <a:prstGeom prst="rect">
            <a:avLst/>
          </a:prstGeom>
          <a:noFill/>
          <a:ln>
            <a:solidFill>
              <a:srgbClr val="FFFF00"/>
            </a:solidFill>
          </a:ln>
        </p:spPr>
        <p:txBody>
          <a:bodyPr wrap="square" rtlCol="0">
            <a:spAutoFit/>
          </a:bodyPr>
          <a:lstStyle/>
          <a:p>
            <a:r>
              <a:rPr lang="en-US" sz="1500" dirty="0" err="1"/>
              <a:t>response.addCookie</a:t>
            </a:r>
            <a:r>
              <a:rPr lang="en-US" sz="1500" dirty="0"/>
              <a:t>(new Cookie(param-name, value))</a:t>
            </a:r>
            <a:endParaRPr lang="en-IN" sz="1500" dirty="0"/>
          </a:p>
        </p:txBody>
      </p:sp>
      <p:sp>
        <p:nvSpPr>
          <p:cNvPr id="9" name="TextBox 8">
            <a:extLst>
              <a:ext uri="{FF2B5EF4-FFF2-40B4-BE49-F238E27FC236}">
                <a16:creationId xmlns:a16="http://schemas.microsoft.com/office/drawing/2014/main" id="{C1570CFA-B530-4740-8B7F-A22C05E77FCC}"/>
              </a:ext>
            </a:extLst>
          </p:cNvPr>
          <p:cNvSpPr txBox="1"/>
          <p:nvPr/>
        </p:nvSpPr>
        <p:spPr>
          <a:xfrm>
            <a:off x="9067799" y="5125837"/>
            <a:ext cx="2647123" cy="1200329"/>
          </a:xfrm>
          <a:prstGeom prst="rect">
            <a:avLst/>
          </a:prstGeom>
          <a:solidFill>
            <a:srgbClr val="FFFF00"/>
          </a:solidFill>
        </p:spPr>
        <p:txBody>
          <a:bodyPr wrap="square" rtlCol="0">
            <a:spAutoFit/>
          </a:bodyPr>
          <a:lstStyle/>
          <a:p>
            <a:r>
              <a:rPr lang="en-US" dirty="0"/>
              <a:t>Both </a:t>
            </a:r>
            <a:r>
              <a:rPr lang="en-US" dirty="0" err="1"/>
              <a:t>httpsession</a:t>
            </a:r>
            <a:r>
              <a:rPr lang="en-US" dirty="0"/>
              <a:t> tracking and </a:t>
            </a:r>
            <a:r>
              <a:rPr lang="en-US" dirty="0" err="1"/>
              <a:t>cookiesession</a:t>
            </a:r>
            <a:r>
              <a:rPr lang="en-US" dirty="0"/>
              <a:t> tracking mechanisms are based on cookie </a:t>
            </a:r>
            <a:r>
              <a:rPr lang="en-US" dirty="0" err="1"/>
              <a:t>cooncept</a:t>
            </a:r>
            <a:endParaRPr lang="en-IN" dirty="0"/>
          </a:p>
        </p:txBody>
      </p:sp>
    </p:spTree>
    <p:extLst>
      <p:ext uri="{BB962C8B-B14F-4D97-AF65-F5344CB8AC3E}">
        <p14:creationId xmlns:p14="http://schemas.microsoft.com/office/powerpoint/2010/main" val="33347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A3E36-3E18-45E0-B00A-E5319610C4B6}"/>
              </a:ext>
            </a:extLst>
          </p:cNvPr>
          <p:cNvPicPr>
            <a:picLocks noChangeAspect="1"/>
          </p:cNvPicPr>
          <p:nvPr/>
        </p:nvPicPr>
        <p:blipFill>
          <a:blip r:embed="rId2"/>
          <a:stretch>
            <a:fillRect/>
          </a:stretch>
        </p:blipFill>
        <p:spPr>
          <a:xfrm>
            <a:off x="1139527" y="28411"/>
            <a:ext cx="8988564" cy="6779894"/>
          </a:xfrm>
          <a:prstGeom prst="rect">
            <a:avLst/>
          </a:prstGeom>
        </p:spPr>
      </p:pic>
      <p:sp>
        <p:nvSpPr>
          <p:cNvPr id="4" name="TextBox 3">
            <a:extLst>
              <a:ext uri="{FF2B5EF4-FFF2-40B4-BE49-F238E27FC236}">
                <a16:creationId xmlns:a16="http://schemas.microsoft.com/office/drawing/2014/main" id="{0655200D-EADC-4B9E-BF5D-8A5BFDCFDAEA}"/>
              </a:ext>
            </a:extLst>
          </p:cNvPr>
          <p:cNvSpPr txBox="1"/>
          <p:nvPr/>
        </p:nvSpPr>
        <p:spPr>
          <a:xfrm>
            <a:off x="8696899" y="5347252"/>
            <a:ext cx="2653588" cy="923330"/>
          </a:xfrm>
          <a:prstGeom prst="rect">
            <a:avLst/>
          </a:prstGeom>
          <a:noFill/>
          <a:ln w="28575">
            <a:solidFill>
              <a:srgbClr val="FFFF00"/>
            </a:solidFill>
          </a:ln>
        </p:spPr>
        <p:txBody>
          <a:bodyPr wrap="square" rtlCol="0">
            <a:spAutoFit/>
          </a:bodyPr>
          <a:lstStyle/>
          <a:p>
            <a:r>
              <a:rPr lang="en-US" dirty="0" err="1"/>
              <a:t>response.encodeURL</a:t>
            </a:r>
            <a:r>
              <a:rPr lang="en-US" dirty="0"/>
              <a:t>(</a:t>
            </a:r>
            <a:r>
              <a:rPr lang="en-US" dirty="0" err="1"/>
              <a:t>url</a:t>
            </a:r>
            <a:r>
              <a:rPr lang="en-US" dirty="0"/>
              <a:t>) this adds </a:t>
            </a:r>
            <a:r>
              <a:rPr lang="en-US" dirty="0" err="1"/>
              <a:t>sessionId</a:t>
            </a:r>
            <a:r>
              <a:rPr lang="en-US" dirty="0"/>
              <a:t> at the end of the </a:t>
            </a:r>
            <a:r>
              <a:rPr lang="en-US" dirty="0" err="1"/>
              <a:t>url</a:t>
            </a:r>
            <a:endParaRPr lang="en-IN" dirty="0"/>
          </a:p>
        </p:txBody>
      </p:sp>
    </p:spTree>
    <p:extLst>
      <p:ext uri="{BB962C8B-B14F-4D97-AF65-F5344CB8AC3E}">
        <p14:creationId xmlns:p14="http://schemas.microsoft.com/office/powerpoint/2010/main" val="2224234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6933F0-C7BE-45A0-9604-CE5F3FFE7013}"/>
              </a:ext>
            </a:extLst>
          </p:cNvPr>
          <p:cNvPicPr>
            <a:picLocks noChangeAspect="1"/>
          </p:cNvPicPr>
          <p:nvPr/>
        </p:nvPicPr>
        <p:blipFill>
          <a:blip r:embed="rId2"/>
          <a:stretch>
            <a:fillRect/>
          </a:stretch>
        </p:blipFill>
        <p:spPr>
          <a:xfrm>
            <a:off x="15242" y="1447800"/>
            <a:ext cx="5273497" cy="1562235"/>
          </a:xfrm>
          <a:prstGeom prst="rect">
            <a:avLst/>
          </a:prstGeom>
        </p:spPr>
      </p:pic>
      <p:pic>
        <p:nvPicPr>
          <p:cNvPr id="8" name="Picture 7">
            <a:extLst>
              <a:ext uri="{FF2B5EF4-FFF2-40B4-BE49-F238E27FC236}">
                <a16:creationId xmlns:a16="http://schemas.microsoft.com/office/drawing/2014/main" id="{936F8CB9-1AE4-4A98-BC84-4C63A863332C}"/>
              </a:ext>
            </a:extLst>
          </p:cNvPr>
          <p:cNvPicPr>
            <a:picLocks noChangeAspect="1"/>
          </p:cNvPicPr>
          <p:nvPr/>
        </p:nvPicPr>
        <p:blipFill>
          <a:blip r:embed="rId3"/>
          <a:stretch>
            <a:fillRect/>
          </a:stretch>
        </p:blipFill>
        <p:spPr>
          <a:xfrm>
            <a:off x="15242" y="0"/>
            <a:ext cx="5151566" cy="1021168"/>
          </a:xfrm>
          <a:prstGeom prst="rect">
            <a:avLst/>
          </a:prstGeom>
        </p:spPr>
      </p:pic>
      <p:pic>
        <p:nvPicPr>
          <p:cNvPr id="9" name="Picture 8">
            <a:extLst>
              <a:ext uri="{FF2B5EF4-FFF2-40B4-BE49-F238E27FC236}">
                <a16:creationId xmlns:a16="http://schemas.microsoft.com/office/drawing/2014/main" id="{5546FD46-C3C5-46E5-84D3-F9EBD5E60F04}"/>
              </a:ext>
            </a:extLst>
          </p:cNvPr>
          <p:cNvPicPr>
            <a:picLocks noChangeAspect="1"/>
          </p:cNvPicPr>
          <p:nvPr/>
        </p:nvPicPr>
        <p:blipFill>
          <a:blip r:embed="rId4"/>
          <a:stretch>
            <a:fillRect/>
          </a:stretch>
        </p:blipFill>
        <p:spPr>
          <a:xfrm>
            <a:off x="0" y="1063019"/>
            <a:ext cx="5182049" cy="342930"/>
          </a:xfrm>
          <a:prstGeom prst="rect">
            <a:avLst/>
          </a:prstGeom>
        </p:spPr>
      </p:pic>
      <p:sp>
        <p:nvSpPr>
          <p:cNvPr id="2" name="TextBox 1">
            <a:extLst>
              <a:ext uri="{FF2B5EF4-FFF2-40B4-BE49-F238E27FC236}">
                <a16:creationId xmlns:a16="http://schemas.microsoft.com/office/drawing/2014/main" id="{7934DC78-3CA6-40A5-82E9-6DD908EA9E06}"/>
              </a:ext>
            </a:extLst>
          </p:cNvPr>
          <p:cNvSpPr txBox="1"/>
          <p:nvPr/>
        </p:nvSpPr>
        <p:spPr>
          <a:xfrm>
            <a:off x="587699" y="3105835"/>
            <a:ext cx="4128582" cy="323165"/>
          </a:xfrm>
          <a:prstGeom prst="rect">
            <a:avLst/>
          </a:prstGeom>
          <a:noFill/>
          <a:ln>
            <a:solidFill>
              <a:schemeClr val="tx1"/>
            </a:solidFill>
          </a:ln>
        </p:spPr>
        <p:txBody>
          <a:bodyPr wrap="square" rtlCol="0">
            <a:spAutoFit/>
          </a:bodyPr>
          <a:lstStyle/>
          <a:p>
            <a:r>
              <a:rPr lang="en-US" sz="1500" dirty="0"/>
              <a:t>What does ‘</a:t>
            </a:r>
            <a:r>
              <a:rPr lang="en-US" sz="1500" dirty="0" err="1"/>
              <a:t>cls</a:t>
            </a:r>
            <a:r>
              <a:rPr lang="en-US" sz="1500" dirty="0"/>
              <a:t>’ command do in command prompt?</a:t>
            </a:r>
            <a:endParaRPr lang="en-IN" sz="1500" dirty="0"/>
          </a:p>
        </p:txBody>
      </p:sp>
      <p:pic>
        <p:nvPicPr>
          <p:cNvPr id="11" name="Picture 10">
            <a:extLst>
              <a:ext uri="{FF2B5EF4-FFF2-40B4-BE49-F238E27FC236}">
                <a16:creationId xmlns:a16="http://schemas.microsoft.com/office/drawing/2014/main" id="{1B8AEEDB-FAE7-4602-9974-2C9746D5388B}"/>
              </a:ext>
            </a:extLst>
          </p:cNvPr>
          <p:cNvPicPr>
            <a:picLocks noChangeAspect="1"/>
          </p:cNvPicPr>
          <p:nvPr/>
        </p:nvPicPr>
        <p:blipFill>
          <a:blip r:embed="rId5"/>
          <a:stretch>
            <a:fillRect/>
          </a:stretch>
        </p:blipFill>
        <p:spPr>
          <a:xfrm>
            <a:off x="0" y="3525142"/>
            <a:ext cx="5982218" cy="1790855"/>
          </a:xfrm>
          <a:prstGeom prst="rect">
            <a:avLst/>
          </a:prstGeom>
        </p:spPr>
      </p:pic>
      <p:pic>
        <p:nvPicPr>
          <p:cNvPr id="13" name="Picture 12">
            <a:extLst>
              <a:ext uri="{FF2B5EF4-FFF2-40B4-BE49-F238E27FC236}">
                <a16:creationId xmlns:a16="http://schemas.microsoft.com/office/drawing/2014/main" id="{21DAAA80-C378-4EA9-BDE5-BE828ACC1AC7}"/>
              </a:ext>
            </a:extLst>
          </p:cNvPr>
          <p:cNvPicPr>
            <a:picLocks noChangeAspect="1"/>
          </p:cNvPicPr>
          <p:nvPr/>
        </p:nvPicPr>
        <p:blipFill>
          <a:blip r:embed="rId6"/>
          <a:stretch>
            <a:fillRect/>
          </a:stretch>
        </p:blipFill>
        <p:spPr>
          <a:xfrm>
            <a:off x="4806242" y="3230693"/>
            <a:ext cx="1684166" cy="617273"/>
          </a:xfrm>
          <a:prstGeom prst="rect">
            <a:avLst/>
          </a:prstGeom>
        </p:spPr>
      </p:pic>
      <p:pic>
        <p:nvPicPr>
          <p:cNvPr id="4" name="Picture 3">
            <a:extLst>
              <a:ext uri="{FF2B5EF4-FFF2-40B4-BE49-F238E27FC236}">
                <a16:creationId xmlns:a16="http://schemas.microsoft.com/office/drawing/2014/main" id="{F185D0C2-A3FD-43A4-A6ED-0ED19E1C3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7303" y="19050"/>
            <a:ext cx="6719455" cy="1847850"/>
          </a:xfrm>
          <a:prstGeom prst="rect">
            <a:avLst/>
          </a:prstGeom>
        </p:spPr>
      </p:pic>
      <p:pic>
        <p:nvPicPr>
          <p:cNvPr id="5" name="Picture 4">
            <a:extLst>
              <a:ext uri="{FF2B5EF4-FFF2-40B4-BE49-F238E27FC236}">
                <a16:creationId xmlns:a16="http://schemas.microsoft.com/office/drawing/2014/main" id="{6BC2A5B8-C829-4F8B-B505-EE07273285B0}"/>
              </a:ext>
            </a:extLst>
          </p:cNvPr>
          <p:cNvPicPr>
            <a:picLocks noChangeAspect="1"/>
          </p:cNvPicPr>
          <p:nvPr/>
        </p:nvPicPr>
        <p:blipFill>
          <a:blip r:embed="rId8"/>
          <a:stretch>
            <a:fillRect/>
          </a:stretch>
        </p:blipFill>
        <p:spPr>
          <a:xfrm>
            <a:off x="5074633" y="5610446"/>
            <a:ext cx="6614733" cy="990686"/>
          </a:xfrm>
          <a:prstGeom prst="rect">
            <a:avLst/>
          </a:prstGeom>
        </p:spPr>
      </p:pic>
    </p:spTree>
    <p:extLst>
      <p:ext uri="{BB962C8B-B14F-4D97-AF65-F5344CB8AC3E}">
        <p14:creationId xmlns:p14="http://schemas.microsoft.com/office/powerpoint/2010/main" val="1698759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21B30-D531-40E6-8C0E-7D33B53E1D27}"/>
              </a:ext>
            </a:extLst>
          </p:cNvPr>
          <p:cNvPicPr>
            <a:picLocks noChangeAspect="1"/>
          </p:cNvPicPr>
          <p:nvPr/>
        </p:nvPicPr>
        <p:blipFill>
          <a:blip r:embed="rId2"/>
          <a:stretch>
            <a:fillRect/>
          </a:stretch>
        </p:blipFill>
        <p:spPr>
          <a:xfrm>
            <a:off x="1033670" y="8269"/>
            <a:ext cx="6689034" cy="6849731"/>
          </a:xfrm>
          <a:prstGeom prst="rect">
            <a:avLst/>
          </a:prstGeom>
        </p:spPr>
      </p:pic>
      <p:sp>
        <p:nvSpPr>
          <p:cNvPr id="5" name="TextBox 4">
            <a:extLst>
              <a:ext uri="{FF2B5EF4-FFF2-40B4-BE49-F238E27FC236}">
                <a16:creationId xmlns:a16="http://schemas.microsoft.com/office/drawing/2014/main" id="{4258D1C6-4BC2-4CEA-99CA-2D574314090D}"/>
              </a:ext>
            </a:extLst>
          </p:cNvPr>
          <p:cNvSpPr txBox="1"/>
          <p:nvPr/>
        </p:nvSpPr>
        <p:spPr>
          <a:xfrm>
            <a:off x="7921487" y="1381539"/>
            <a:ext cx="4005469" cy="369332"/>
          </a:xfrm>
          <a:prstGeom prst="rect">
            <a:avLst/>
          </a:prstGeom>
          <a:noFill/>
          <a:ln w="28575">
            <a:solidFill>
              <a:srgbClr val="FFFF00"/>
            </a:solidFill>
          </a:ln>
        </p:spPr>
        <p:txBody>
          <a:bodyPr wrap="square" rtlCol="0">
            <a:spAutoFit/>
          </a:bodyPr>
          <a:lstStyle/>
          <a:p>
            <a:r>
              <a:rPr lang="en-US" dirty="0"/>
              <a:t>&lt;input type=‘hidden’ name=‘’ value=‘’/&gt;</a:t>
            </a:r>
            <a:endParaRPr lang="en-IN" dirty="0"/>
          </a:p>
        </p:txBody>
      </p:sp>
    </p:spTree>
    <p:extLst>
      <p:ext uri="{BB962C8B-B14F-4D97-AF65-F5344CB8AC3E}">
        <p14:creationId xmlns:p14="http://schemas.microsoft.com/office/powerpoint/2010/main" val="199630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8BDA2-7E84-47D8-B1AA-95D154BAE8EE}"/>
              </a:ext>
            </a:extLst>
          </p:cNvPr>
          <p:cNvPicPr>
            <a:picLocks noChangeAspect="1"/>
          </p:cNvPicPr>
          <p:nvPr/>
        </p:nvPicPr>
        <p:blipFill>
          <a:blip r:embed="rId2"/>
          <a:stretch>
            <a:fillRect/>
          </a:stretch>
        </p:blipFill>
        <p:spPr>
          <a:xfrm>
            <a:off x="53697" y="351196"/>
            <a:ext cx="12088608" cy="5937381"/>
          </a:xfrm>
          <a:prstGeom prst="rect">
            <a:avLst/>
          </a:prstGeom>
        </p:spPr>
      </p:pic>
      <p:sp>
        <p:nvSpPr>
          <p:cNvPr id="7" name="TextBox 6">
            <a:extLst>
              <a:ext uri="{FF2B5EF4-FFF2-40B4-BE49-F238E27FC236}">
                <a16:creationId xmlns:a16="http://schemas.microsoft.com/office/drawing/2014/main" id="{BFBA463C-1F24-47B4-A0C5-294D38D4815D}"/>
              </a:ext>
            </a:extLst>
          </p:cNvPr>
          <p:cNvSpPr txBox="1"/>
          <p:nvPr/>
        </p:nvSpPr>
        <p:spPr>
          <a:xfrm>
            <a:off x="383065" y="4939746"/>
            <a:ext cx="3467943" cy="1169551"/>
          </a:xfrm>
          <a:prstGeom prst="rect">
            <a:avLst/>
          </a:prstGeom>
          <a:noFill/>
          <a:ln>
            <a:solidFill>
              <a:schemeClr val="tx1"/>
            </a:solidFill>
          </a:ln>
        </p:spPr>
        <p:txBody>
          <a:bodyPr wrap="square" rtlCol="0">
            <a:spAutoFit/>
          </a:bodyPr>
          <a:lstStyle/>
          <a:p>
            <a:r>
              <a:rPr lang="en-US" sz="1400" dirty="0" err="1"/>
              <a:t>Serlvet’s</a:t>
            </a:r>
            <a:r>
              <a:rPr lang="en-US" sz="1400" dirty="0"/>
              <a:t> purpose is not to do these tasks. It’s purpose is to be as controller. That’s why we need one more component between client and server that is Filter. It is present inside Web Container.</a:t>
            </a:r>
            <a:endParaRPr lang="en-IN" sz="1400" dirty="0"/>
          </a:p>
        </p:txBody>
      </p:sp>
      <p:sp>
        <p:nvSpPr>
          <p:cNvPr id="8" name="TextBox 7">
            <a:extLst>
              <a:ext uri="{FF2B5EF4-FFF2-40B4-BE49-F238E27FC236}">
                <a16:creationId xmlns:a16="http://schemas.microsoft.com/office/drawing/2014/main" id="{4FA2C6F6-29E2-423E-BB80-535DBFF01E4D}"/>
              </a:ext>
            </a:extLst>
          </p:cNvPr>
          <p:cNvSpPr txBox="1"/>
          <p:nvPr/>
        </p:nvSpPr>
        <p:spPr>
          <a:xfrm>
            <a:off x="1043611" y="383473"/>
            <a:ext cx="2564293" cy="292388"/>
          </a:xfrm>
          <a:prstGeom prst="rect">
            <a:avLst/>
          </a:prstGeom>
          <a:solidFill>
            <a:srgbClr val="FFFF00"/>
          </a:solidFill>
        </p:spPr>
        <p:txBody>
          <a:bodyPr wrap="square" rtlCol="0">
            <a:spAutoFit/>
          </a:bodyPr>
          <a:lstStyle/>
          <a:p>
            <a:r>
              <a:rPr lang="en-US" sz="1300" dirty="0"/>
              <a:t>IMPORTANT FOR SPRING AND MVC</a:t>
            </a:r>
            <a:endParaRPr lang="en-IN" sz="1300" dirty="0"/>
          </a:p>
        </p:txBody>
      </p:sp>
    </p:spTree>
    <p:extLst>
      <p:ext uri="{BB962C8B-B14F-4D97-AF65-F5344CB8AC3E}">
        <p14:creationId xmlns:p14="http://schemas.microsoft.com/office/powerpoint/2010/main" val="3723435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28A12-4C31-496B-A3E6-7DDBA5C9DE82}"/>
              </a:ext>
            </a:extLst>
          </p:cNvPr>
          <p:cNvSpPr txBox="1"/>
          <p:nvPr/>
        </p:nvSpPr>
        <p:spPr>
          <a:xfrm>
            <a:off x="99391" y="109331"/>
            <a:ext cx="8010939" cy="3970318"/>
          </a:xfrm>
          <a:prstGeom prst="rect">
            <a:avLst/>
          </a:prstGeom>
          <a:noFill/>
          <a:ln>
            <a:solidFill>
              <a:schemeClr val="tx1"/>
            </a:solidFill>
          </a:ln>
        </p:spPr>
        <p:txBody>
          <a:bodyPr wrap="square" rtlCol="0">
            <a:spAutoFit/>
          </a:bodyPr>
          <a:lstStyle/>
          <a:p>
            <a:r>
              <a:rPr lang="en-US" sz="1400" dirty="0" err="1"/>
              <a:t>javax.servlet.Filter</a:t>
            </a:r>
            <a:r>
              <a:rPr lang="en-US" sz="1400" dirty="0"/>
              <a:t> is an interface</a:t>
            </a:r>
          </a:p>
          <a:p>
            <a:endParaRPr lang="en-US" sz="1400" dirty="0"/>
          </a:p>
          <a:p>
            <a:endParaRPr lang="en-US" sz="1400" dirty="0"/>
          </a:p>
          <a:p>
            <a:r>
              <a:rPr lang="en-US" sz="1400" dirty="0"/>
              <a:t>void </a:t>
            </a:r>
            <a:r>
              <a:rPr lang="en-US" sz="1400" dirty="0" err="1"/>
              <a:t>init</a:t>
            </a:r>
            <a:r>
              <a:rPr lang="en-US" sz="1400" dirty="0"/>
              <a:t>(</a:t>
            </a:r>
            <a:r>
              <a:rPr lang="en-US" sz="1400" dirty="0" err="1"/>
              <a:t>FilterConfig</a:t>
            </a:r>
            <a:r>
              <a:rPr lang="en-US" sz="1400" dirty="0"/>
              <a:t> config) {</a:t>
            </a:r>
          </a:p>
          <a:p>
            <a:endParaRPr lang="en-US" sz="1400" dirty="0"/>
          </a:p>
          <a:p>
            <a:r>
              <a:rPr lang="en-US" sz="1400" dirty="0"/>
              <a:t>}</a:t>
            </a:r>
          </a:p>
          <a:p>
            <a:endParaRPr lang="en-US" sz="1400" dirty="0"/>
          </a:p>
          <a:p>
            <a:r>
              <a:rPr lang="en-US" sz="1400" dirty="0"/>
              <a:t>void </a:t>
            </a:r>
            <a:r>
              <a:rPr lang="en-US" sz="1400" dirty="0" err="1"/>
              <a:t>doFilter</a:t>
            </a:r>
            <a:r>
              <a:rPr lang="en-US" sz="1400" dirty="0"/>
              <a:t>(</a:t>
            </a:r>
            <a:r>
              <a:rPr lang="en-US" sz="1400" dirty="0" err="1"/>
              <a:t>ServletRequest</a:t>
            </a:r>
            <a:r>
              <a:rPr lang="en-US" sz="1400" dirty="0"/>
              <a:t> request, </a:t>
            </a:r>
            <a:r>
              <a:rPr lang="en-US" sz="1400" dirty="0" err="1"/>
              <a:t>ServletResponse</a:t>
            </a:r>
            <a:r>
              <a:rPr lang="en-US" sz="1400" dirty="0"/>
              <a:t> response, </a:t>
            </a:r>
            <a:r>
              <a:rPr lang="en-US" sz="1400" dirty="0" err="1"/>
              <a:t>FilterChain</a:t>
            </a:r>
            <a:r>
              <a:rPr lang="en-US" sz="1400" dirty="0"/>
              <a:t> chain) throws </a:t>
            </a:r>
            <a:r>
              <a:rPr lang="en-US" sz="1400" dirty="0" err="1"/>
              <a:t>ServletException</a:t>
            </a:r>
            <a:r>
              <a:rPr lang="en-US" sz="1400" dirty="0"/>
              <a:t>{</a:t>
            </a:r>
          </a:p>
          <a:p>
            <a:r>
              <a:rPr lang="en-US" sz="1400" dirty="0"/>
              <a:t>//preprocessing logic (before servlet executed)</a:t>
            </a:r>
          </a:p>
          <a:p>
            <a:endParaRPr lang="en-US" sz="1400" dirty="0"/>
          </a:p>
          <a:p>
            <a:r>
              <a:rPr lang="en-US" sz="1400" dirty="0" err="1"/>
              <a:t>chain.doFilter</a:t>
            </a:r>
            <a:r>
              <a:rPr lang="en-US" sz="1400" dirty="0"/>
              <a:t>(</a:t>
            </a:r>
            <a:r>
              <a:rPr lang="en-US" sz="1400" dirty="0" err="1"/>
              <a:t>request,response</a:t>
            </a:r>
            <a:r>
              <a:rPr lang="en-US" sz="1400" dirty="0"/>
              <a:t>);//pass the request along the filter chain</a:t>
            </a:r>
          </a:p>
          <a:p>
            <a:endParaRPr lang="en-US" sz="1400" dirty="0"/>
          </a:p>
          <a:p>
            <a:r>
              <a:rPr lang="en-US" sz="1400" dirty="0"/>
              <a:t>//postprocessing logic (after servlet executed)</a:t>
            </a:r>
          </a:p>
          <a:p>
            <a:r>
              <a:rPr lang="en-US" sz="1400" dirty="0"/>
              <a:t>}</a:t>
            </a:r>
          </a:p>
          <a:p>
            <a:endParaRPr lang="en-US" sz="1400" dirty="0"/>
          </a:p>
          <a:p>
            <a:r>
              <a:rPr lang="en-US" sz="1400" dirty="0"/>
              <a:t>void destroy(){</a:t>
            </a:r>
          </a:p>
          <a:p>
            <a:endParaRPr lang="en-US" sz="1400" dirty="0"/>
          </a:p>
          <a:p>
            <a:r>
              <a:rPr lang="en-US" sz="1400" dirty="0"/>
              <a:t>}</a:t>
            </a:r>
            <a:endParaRPr lang="en-IN" sz="1400" dirty="0"/>
          </a:p>
        </p:txBody>
      </p:sp>
      <p:sp>
        <p:nvSpPr>
          <p:cNvPr id="3" name="TextBox 2">
            <a:extLst>
              <a:ext uri="{FF2B5EF4-FFF2-40B4-BE49-F238E27FC236}">
                <a16:creationId xmlns:a16="http://schemas.microsoft.com/office/drawing/2014/main" id="{06E496A6-AA83-455B-BB56-2EB07A294DBC}"/>
              </a:ext>
            </a:extLst>
          </p:cNvPr>
          <p:cNvSpPr txBox="1"/>
          <p:nvPr/>
        </p:nvSpPr>
        <p:spPr>
          <a:xfrm>
            <a:off x="8696739" y="616226"/>
            <a:ext cx="3289851" cy="3139321"/>
          </a:xfrm>
          <a:prstGeom prst="rect">
            <a:avLst/>
          </a:prstGeom>
          <a:noFill/>
          <a:ln>
            <a:solidFill>
              <a:schemeClr val="tx1"/>
            </a:solidFill>
          </a:ln>
        </p:spPr>
        <p:txBody>
          <a:bodyPr wrap="square" rtlCol="0">
            <a:spAutoFit/>
          </a:bodyPr>
          <a:lstStyle/>
          <a:p>
            <a:r>
              <a:rPr lang="en-US" dirty="0" err="1"/>
              <a:t>url</a:t>
            </a:r>
            <a:r>
              <a:rPr lang="en-US" dirty="0"/>
              <a:t> pattern for both servlet and filter must be same for mapping those filter and servlet.</a:t>
            </a:r>
          </a:p>
          <a:p>
            <a:r>
              <a:rPr lang="en-US" dirty="0"/>
              <a:t>@WebServlet(x)</a:t>
            </a:r>
          </a:p>
          <a:p>
            <a:r>
              <a:rPr lang="en-US" dirty="0"/>
              <a:t>@WebFilter(x)</a:t>
            </a:r>
          </a:p>
          <a:p>
            <a:endParaRPr lang="en-US" dirty="0"/>
          </a:p>
          <a:p>
            <a:r>
              <a:rPr lang="en-US" dirty="0"/>
              <a:t>If there are multiple servlets and one filter to be mapped with all those servlets use asterisk(*) as </a:t>
            </a:r>
            <a:r>
              <a:rPr lang="en-US" dirty="0" err="1"/>
              <a:t>url</a:t>
            </a:r>
            <a:r>
              <a:rPr lang="en-US" dirty="0"/>
              <a:t> pattern for filter.</a:t>
            </a:r>
          </a:p>
          <a:p>
            <a:r>
              <a:rPr lang="en-US" dirty="0"/>
              <a:t>@WebFilter(*)</a:t>
            </a:r>
            <a:endParaRPr lang="en-IN" dirty="0"/>
          </a:p>
        </p:txBody>
      </p:sp>
      <p:pic>
        <p:nvPicPr>
          <p:cNvPr id="4" name="Picture 3">
            <a:extLst>
              <a:ext uri="{FF2B5EF4-FFF2-40B4-BE49-F238E27FC236}">
                <a16:creationId xmlns:a16="http://schemas.microsoft.com/office/drawing/2014/main" id="{C4151C20-C41C-49B7-9013-C91A2DCF8D79}"/>
              </a:ext>
            </a:extLst>
          </p:cNvPr>
          <p:cNvPicPr>
            <a:picLocks noChangeAspect="1"/>
          </p:cNvPicPr>
          <p:nvPr/>
        </p:nvPicPr>
        <p:blipFill>
          <a:blip r:embed="rId2"/>
          <a:stretch>
            <a:fillRect/>
          </a:stretch>
        </p:blipFill>
        <p:spPr>
          <a:xfrm>
            <a:off x="1699592" y="4403033"/>
            <a:ext cx="8194803" cy="2078108"/>
          </a:xfrm>
          <a:prstGeom prst="rect">
            <a:avLst/>
          </a:prstGeom>
          <a:ln>
            <a:solidFill>
              <a:schemeClr val="tx1"/>
            </a:solidFill>
          </a:ln>
        </p:spPr>
      </p:pic>
    </p:spTree>
    <p:extLst>
      <p:ext uri="{BB962C8B-B14F-4D97-AF65-F5344CB8AC3E}">
        <p14:creationId xmlns:p14="http://schemas.microsoft.com/office/powerpoint/2010/main" val="1813840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5141E9-7DC4-4D6E-BA15-1B4F9A072DFA}"/>
              </a:ext>
            </a:extLst>
          </p:cNvPr>
          <p:cNvPicPr/>
          <p:nvPr/>
        </p:nvPicPr>
        <p:blipFill>
          <a:blip r:embed="rId2"/>
          <a:stretch>
            <a:fillRect/>
          </a:stretch>
        </p:blipFill>
        <p:spPr>
          <a:xfrm>
            <a:off x="1967944" y="69574"/>
            <a:ext cx="8146746" cy="4397403"/>
          </a:xfrm>
          <a:prstGeom prst="rect">
            <a:avLst/>
          </a:prstGeom>
        </p:spPr>
      </p:pic>
      <p:pic>
        <p:nvPicPr>
          <p:cNvPr id="7" name="Picture 6">
            <a:extLst>
              <a:ext uri="{FF2B5EF4-FFF2-40B4-BE49-F238E27FC236}">
                <a16:creationId xmlns:a16="http://schemas.microsoft.com/office/drawing/2014/main" id="{DFFA8BD5-0264-4033-ADC3-A90F934891B2}"/>
              </a:ext>
            </a:extLst>
          </p:cNvPr>
          <p:cNvPicPr>
            <a:picLocks noChangeAspect="1"/>
          </p:cNvPicPr>
          <p:nvPr/>
        </p:nvPicPr>
        <p:blipFill>
          <a:blip r:embed="rId3"/>
          <a:stretch>
            <a:fillRect/>
          </a:stretch>
        </p:blipFill>
        <p:spPr>
          <a:xfrm>
            <a:off x="2117036" y="4695578"/>
            <a:ext cx="6648960" cy="870336"/>
          </a:xfrm>
          <a:prstGeom prst="rect">
            <a:avLst/>
          </a:prstGeom>
          <a:ln>
            <a:solidFill>
              <a:schemeClr val="tx1"/>
            </a:solidFill>
          </a:ln>
        </p:spPr>
      </p:pic>
      <p:sp>
        <p:nvSpPr>
          <p:cNvPr id="8" name="TextBox 7">
            <a:extLst>
              <a:ext uri="{FF2B5EF4-FFF2-40B4-BE49-F238E27FC236}">
                <a16:creationId xmlns:a16="http://schemas.microsoft.com/office/drawing/2014/main" id="{889FA6D3-7B79-4941-8BE0-383226FEB14F}"/>
              </a:ext>
            </a:extLst>
          </p:cNvPr>
          <p:cNvSpPr txBox="1"/>
          <p:nvPr/>
        </p:nvSpPr>
        <p:spPr>
          <a:xfrm>
            <a:off x="7663069" y="6399216"/>
            <a:ext cx="4343400" cy="369332"/>
          </a:xfrm>
          <a:prstGeom prst="rect">
            <a:avLst/>
          </a:prstGeom>
          <a:noFill/>
          <a:ln>
            <a:solidFill>
              <a:schemeClr val="tx1"/>
            </a:solidFill>
          </a:ln>
        </p:spPr>
        <p:txBody>
          <a:bodyPr wrap="square" rtlCol="0">
            <a:spAutoFit/>
          </a:bodyPr>
          <a:lstStyle/>
          <a:p>
            <a:r>
              <a:rPr lang="en-US" dirty="0"/>
              <a:t>learn about </a:t>
            </a:r>
            <a:r>
              <a:rPr lang="en-US" dirty="0" err="1"/>
              <a:t>FilterConfig.getServletContext</a:t>
            </a:r>
            <a:r>
              <a:rPr lang="en-US" dirty="0"/>
              <a:t>()</a:t>
            </a:r>
            <a:endParaRPr lang="en-IN" dirty="0"/>
          </a:p>
        </p:txBody>
      </p:sp>
    </p:spTree>
    <p:extLst>
      <p:ext uri="{BB962C8B-B14F-4D97-AF65-F5344CB8AC3E}">
        <p14:creationId xmlns:p14="http://schemas.microsoft.com/office/powerpoint/2010/main" val="3304477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4C9DA-608D-4BC3-93E4-77AF1EF783BA}"/>
              </a:ext>
            </a:extLst>
          </p:cNvPr>
          <p:cNvPicPr>
            <a:picLocks noChangeAspect="1"/>
          </p:cNvPicPr>
          <p:nvPr/>
        </p:nvPicPr>
        <p:blipFill>
          <a:blip r:embed="rId2"/>
          <a:stretch>
            <a:fillRect/>
          </a:stretch>
        </p:blipFill>
        <p:spPr>
          <a:xfrm>
            <a:off x="29817" y="69574"/>
            <a:ext cx="8760209" cy="2357629"/>
          </a:xfrm>
          <a:prstGeom prst="rect">
            <a:avLst/>
          </a:prstGeom>
        </p:spPr>
      </p:pic>
    </p:spTree>
    <p:extLst>
      <p:ext uri="{BB962C8B-B14F-4D97-AF65-F5344CB8AC3E}">
        <p14:creationId xmlns:p14="http://schemas.microsoft.com/office/powerpoint/2010/main" val="2566315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863E-9371-4BC7-9D9A-A007BE3ECADC}"/>
              </a:ext>
            </a:extLst>
          </p:cNvPr>
          <p:cNvPicPr>
            <a:picLocks noChangeAspect="1"/>
          </p:cNvPicPr>
          <p:nvPr/>
        </p:nvPicPr>
        <p:blipFill>
          <a:blip r:embed="rId2"/>
          <a:stretch>
            <a:fillRect/>
          </a:stretch>
        </p:blipFill>
        <p:spPr>
          <a:xfrm>
            <a:off x="252156" y="220095"/>
            <a:ext cx="4580017" cy="3845378"/>
          </a:xfrm>
          <a:prstGeom prst="rect">
            <a:avLst/>
          </a:prstGeom>
        </p:spPr>
      </p:pic>
      <p:pic>
        <p:nvPicPr>
          <p:cNvPr id="8" name="Picture 7">
            <a:extLst>
              <a:ext uri="{FF2B5EF4-FFF2-40B4-BE49-F238E27FC236}">
                <a16:creationId xmlns:a16="http://schemas.microsoft.com/office/drawing/2014/main" id="{7285B13F-62F0-4C8A-83C5-45554B9C96E8}"/>
              </a:ext>
            </a:extLst>
          </p:cNvPr>
          <p:cNvPicPr>
            <a:picLocks noChangeAspect="1"/>
          </p:cNvPicPr>
          <p:nvPr/>
        </p:nvPicPr>
        <p:blipFill>
          <a:blip r:embed="rId3"/>
          <a:stretch>
            <a:fillRect/>
          </a:stretch>
        </p:blipFill>
        <p:spPr>
          <a:xfrm>
            <a:off x="4965647" y="1596871"/>
            <a:ext cx="6762958" cy="753940"/>
          </a:xfrm>
          <a:prstGeom prst="rect">
            <a:avLst/>
          </a:prstGeom>
        </p:spPr>
      </p:pic>
      <p:pic>
        <p:nvPicPr>
          <p:cNvPr id="10" name="Picture 9">
            <a:extLst>
              <a:ext uri="{FF2B5EF4-FFF2-40B4-BE49-F238E27FC236}">
                <a16:creationId xmlns:a16="http://schemas.microsoft.com/office/drawing/2014/main" id="{AA5D60B3-415B-4DFA-BE8A-8BC25001CDD6}"/>
              </a:ext>
            </a:extLst>
          </p:cNvPr>
          <p:cNvPicPr>
            <a:picLocks noChangeAspect="1"/>
          </p:cNvPicPr>
          <p:nvPr/>
        </p:nvPicPr>
        <p:blipFill>
          <a:blip r:embed="rId4"/>
          <a:stretch>
            <a:fillRect/>
          </a:stretch>
        </p:blipFill>
        <p:spPr>
          <a:xfrm>
            <a:off x="2277818" y="4297749"/>
            <a:ext cx="6901498" cy="1926759"/>
          </a:xfrm>
          <a:prstGeom prst="rect">
            <a:avLst/>
          </a:prstGeom>
        </p:spPr>
      </p:pic>
      <p:pic>
        <p:nvPicPr>
          <p:cNvPr id="12" name="Picture 11">
            <a:extLst>
              <a:ext uri="{FF2B5EF4-FFF2-40B4-BE49-F238E27FC236}">
                <a16:creationId xmlns:a16="http://schemas.microsoft.com/office/drawing/2014/main" id="{DFF8E52A-B5B9-4189-BFDB-6BB014C5B732}"/>
              </a:ext>
            </a:extLst>
          </p:cNvPr>
          <p:cNvPicPr>
            <a:picLocks noChangeAspect="1"/>
          </p:cNvPicPr>
          <p:nvPr/>
        </p:nvPicPr>
        <p:blipFill>
          <a:blip r:embed="rId5"/>
          <a:stretch>
            <a:fillRect/>
          </a:stretch>
        </p:blipFill>
        <p:spPr>
          <a:xfrm>
            <a:off x="5948552" y="2499116"/>
            <a:ext cx="4159975" cy="1088365"/>
          </a:xfrm>
          <a:prstGeom prst="rect">
            <a:avLst/>
          </a:prstGeom>
        </p:spPr>
      </p:pic>
    </p:spTree>
    <p:extLst>
      <p:ext uri="{BB962C8B-B14F-4D97-AF65-F5344CB8AC3E}">
        <p14:creationId xmlns:p14="http://schemas.microsoft.com/office/powerpoint/2010/main" val="38934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6C4229-93AE-4BE6-B932-A105565217AA}"/>
              </a:ext>
            </a:extLst>
          </p:cNvPr>
          <p:cNvPicPr>
            <a:picLocks noChangeAspect="1"/>
          </p:cNvPicPr>
          <p:nvPr/>
        </p:nvPicPr>
        <p:blipFill>
          <a:blip r:embed="rId2"/>
          <a:stretch>
            <a:fillRect/>
          </a:stretch>
        </p:blipFill>
        <p:spPr>
          <a:xfrm>
            <a:off x="419899" y="1552814"/>
            <a:ext cx="5116196" cy="5161473"/>
          </a:xfrm>
          <a:prstGeom prst="rect">
            <a:avLst/>
          </a:prstGeom>
        </p:spPr>
      </p:pic>
      <p:pic>
        <p:nvPicPr>
          <p:cNvPr id="23" name="Picture 22">
            <a:extLst>
              <a:ext uri="{FF2B5EF4-FFF2-40B4-BE49-F238E27FC236}">
                <a16:creationId xmlns:a16="http://schemas.microsoft.com/office/drawing/2014/main" id="{6547925E-9094-4BFA-B74F-5C9CCF19235D}"/>
              </a:ext>
            </a:extLst>
          </p:cNvPr>
          <p:cNvPicPr>
            <a:picLocks noChangeAspect="1"/>
          </p:cNvPicPr>
          <p:nvPr/>
        </p:nvPicPr>
        <p:blipFill>
          <a:blip r:embed="rId3"/>
          <a:stretch>
            <a:fillRect/>
          </a:stretch>
        </p:blipFill>
        <p:spPr>
          <a:xfrm>
            <a:off x="5621151" y="1490869"/>
            <a:ext cx="5401346" cy="5285365"/>
          </a:xfrm>
          <a:prstGeom prst="rect">
            <a:avLst/>
          </a:prstGeom>
        </p:spPr>
      </p:pic>
      <p:pic>
        <p:nvPicPr>
          <p:cNvPr id="24" name="Picture 23">
            <a:extLst>
              <a:ext uri="{FF2B5EF4-FFF2-40B4-BE49-F238E27FC236}">
                <a16:creationId xmlns:a16="http://schemas.microsoft.com/office/drawing/2014/main" id="{E7AC7C39-39D1-4AD0-80BE-A1C1AF0E8640}"/>
              </a:ext>
            </a:extLst>
          </p:cNvPr>
          <p:cNvPicPr>
            <a:picLocks noChangeAspect="1"/>
          </p:cNvPicPr>
          <p:nvPr/>
        </p:nvPicPr>
        <p:blipFill>
          <a:blip r:embed="rId4"/>
          <a:stretch>
            <a:fillRect/>
          </a:stretch>
        </p:blipFill>
        <p:spPr>
          <a:xfrm>
            <a:off x="1672229" y="-29817"/>
            <a:ext cx="8083152" cy="1490870"/>
          </a:xfrm>
          <a:prstGeom prst="rect">
            <a:avLst/>
          </a:prstGeom>
        </p:spPr>
      </p:pic>
      <p:sp>
        <p:nvSpPr>
          <p:cNvPr id="25" name="Rectangle 24">
            <a:extLst>
              <a:ext uri="{FF2B5EF4-FFF2-40B4-BE49-F238E27FC236}">
                <a16:creationId xmlns:a16="http://schemas.microsoft.com/office/drawing/2014/main" id="{652EB28E-0FE0-40B9-9F7B-06839BEFA58A}"/>
              </a:ext>
            </a:extLst>
          </p:cNvPr>
          <p:cNvSpPr/>
          <p:nvPr/>
        </p:nvSpPr>
        <p:spPr>
          <a:xfrm>
            <a:off x="218661" y="1461052"/>
            <a:ext cx="11141765" cy="531518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noFill/>
            </a:endParaRPr>
          </a:p>
        </p:txBody>
      </p:sp>
    </p:spTree>
    <p:extLst>
      <p:ext uri="{BB962C8B-B14F-4D97-AF65-F5344CB8AC3E}">
        <p14:creationId xmlns:p14="http://schemas.microsoft.com/office/powerpoint/2010/main" val="8595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ABC662-948B-41FC-B92F-0ED02322E73D}"/>
              </a:ext>
            </a:extLst>
          </p:cNvPr>
          <p:cNvPicPr>
            <a:picLocks noChangeAspect="1"/>
          </p:cNvPicPr>
          <p:nvPr/>
        </p:nvPicPr>
        <p:blipFill>
          <a:blip r:embed="rId2"/>
          <a:stretch>
            <a:fillRect/>
          </a:stretch>
        </p:blipFill>
        <p:spPr>
          <a:xfrm>
            <a:off x="1520687" y="2958079"/>
            <a:ext cx="4651513" cy="3899921"/>
          </a:xfrm>
          <a:prstGeom prst="rect">
            <a:avLst/>
          </a:prstGeom>
        </p:spPr>
      </p:pic>
      <p:pic>
        <p:nvPicPr>
          <p:cNvPr id="12" name="Picture 11">
            <a:extLst>
              <a:ext uri="{FF2B5EF4-FFF2-40B4-BE49-F238E27FC236}">
                <a16:creationId xmlns:a16="http://schemas.microsoft.com/office/drawing/2014/main" id="{2D370B7A-6FDB-40AD-8B52-010466B7B82F}"/>
              </a:ext>
            </a:extLst>
          </p:cNvPr>
          <p:cNvPicPr>
            <a:picLocks noChangeAspect="1"/>
          </p:cNvPicPr>
          <p:nvPr/>
        </p:nvPicPr>
        <p:blipFill>
          <a:blip r:embed="rId3"/>
          <a:stretch>
            <a:fillRect/>
          </a:stretch>
        </p:blipFill>
        <p:spPr>
          <a:xfrm>
            <a:off x="0" y="-16656"/>
            <a:ext cx="7931426" cy="2852461"/>
          </a:xfrm>
          <a:prstGeom prst="rect">
            <a:avLst/>
          </a:prstGeom>
        </p:spPr>
      </p:pic>
      <p:pic>
        <p:nvPicPr>
          <p:cNvPr id="13" name="Picture 12">
            <a:extLst>
              <a:ext uri="{FF2B5EF4-FFF2-40B4-BE49-F238E27FC236}">
                <a16:creationId xmlns:a16="http://schemas.microsoft.com/office/drawing/2014/main" id="{C23659E5-D5C9-4A61-83FA-02BF1A5F2065}"/>
              </a:ext>
            </a:extLst>
          </p:cNvPr>
          <p:cNvPicPr>
            <a:picLocks noChangeAspect="1"/>
          </p:cNvPicPr>
          <p:nvPr/>
        </p:nvPicPr>
        <p:blipFill>
          <a:blip r:embed="rId4"/>
          <a:stretch>
            <a:fillRect/>
          </a:stretch>
        </p:blipFill>
        <p:spPr>
          <a:xfrm>
            <a:off x="6726158" y="13162"/>
            <a:ext cx="4711149" cy="1111619"/>
          </a:xfrm>
          <a:prstGeom prst="rect">
            <a:avLst/>
          </a:prstGeom>
        </p:spPr>
      </p:pic>
      <p:sp>
        <p:nvSpPr>
          <p:cNvPr id="14" name="TextBox 13">
            <a:extLst>
              <a:ext uri="{FF2B5EF4-FFF2-40B4-BE49-F238E27FC236}">
                <a16:creationId xmlns:a16="http://schemas.microsoft.com/office/drawing/2014/main" id="{062ABCDE-F850-4A20-84F9-94334CB9EB3A}"/>
              </a:ext>
            </a:extLst>
          </p:cNvPr>
          <p:cNvSpPr txBox="1"/>
          <p:nvPr/>
        </p:nvSpPr>
        <p:spPr>
          <a:xfrm>
            <a:off x="7988427" y="2173125"/>
            <a:ext cx="4097555" cy="692497"/>
          </a:xfrm>
          <a:prstGeom prst="rect">
            <a:avLst/>
          </a:prstGeom>
          <a:noFill/>
          <a:ln>
            <a:solidFill>
              <a:schemeClr val="tx1"/>
            </a:solidFill>
          </a:ln>
        </p:spPr>
        <p:txBody>
          <a:bodyPr wrap="square" rtlCol="0">
            <a:spAutoFit/>
          </a:bodyPr>
          <a:lstStyle/>
          <a:p>
            <a:r>
              <a:rPr lang="en-US" sz="1300" dirty="0"/>
              <a:t>Why two </a:t>
            </a:r>
            <a:r>
              <a:rPr lang="en-US" sz="1300" dirty="0" err="1"/>
              <a:t>init</a:t>
            </a:r>
            <a:r>
              <a:rPr lang="en-US" sz="1300" dirty="0"/>
              <a:t> methods in </a:t>
            </a:r>
            <a:r>
              <a:rPr lang="en-US" sz="1300" dirty="0" err="1"/>
              <a:t>GenericServlet</a:t>
            </a:r>
            <a:r>
              <a:rPr lang="en-US" sz="1300" dirty="0"/>
              <a:t> (AC)?</a:t>
            </a:r>
          </a:p>
          <a:p>
            <a:r>
              <a:rPr lang="en-US" sz="1300" dirty="0"/>
              <a:t>   The one with the parameters is called by Web Container</a:t>
            </a:r>
          </a:p>
          <a:p>
            <a:r>
              <a:rPr lang="en-US" sz="1300" dirty="0"/>
              <a:t>   The </a:t>
            </a:r>
            <a:r>
              <a:rPr lang="en-US" sz="1300" dirty="0" err="1"/>
              <a:t>Parameterles</a:t>
            </a:r>
            <a:r>
              <a:rPr lang="en-US" sz="1300" dirty="0"/>
              <a:t> </a:t>
            </a:r>
            <a:r>
              <a:rPr lang="en-US" sz="1300" dirty="0" err="1"/>
              <a:t>init</a:t>
            </a:r>
            <a:r>
              <a:rPr lang="en-US" sz="1300" dirty="0"/>
              <a:t>() is used by developers.</a:t>
            </a:r>
            <a:endParaRPr lang="en-IN" sz="1300" dirty="0"/>
          </a:p>
        </p:txBody>
      </p:sp>
      <p:sp>
        <p:nvSpPr>
          <p:cNvPr id="15" name="TextBox 14">
            <a:extLst>
              <a:ext uri="{FF2B5EF4-FFF2-40B4-BE49-F238E27FC236}">
                <a16:creationId xmlns:a16="http://schemas.microsoft.com/office/drawing/2014/main" id="{3965C8C4-F2C5-459C-B1A2-665138A21CEE}"/>
              </a:ext>
            </a:extLst>
          </p:cNvPr>
          <p:cNvSpPr txBox="1"/>
          <p:nvPr/>
        </p:nvSpPr>
        <p:spPr>
          <a:xfrm>
            <a:off x="7066103" y="3992379"/>
            <a:ext cx="2971101" cy="1754326"/>
          </a:xfrm>
          <a:prstGeom prst="rect">
            <a:avLst/>
          </a:prstGeom>
          <a:noFill/>
        </p:spPr>
        <p:txBody>
          <a:bodyPr wrap="square" rtlCol="0">
            <a:spAutoFit/>
          </a:bodyPr>
          <a:lstStyle/>
          <a:p>
            <a:r>
              <a:rPr lang="en-US" sz="1200" dirty="0"/>
              <a:t>If you override </a:t>
            </a:r>
            <a:r>
              <a:rPr lang="en-US" sz="1200" dirty="0" err="1"/>
              <a:t>init</a:t>
            </a:r>
            <a:r>
              <a:rPr lang="en-US" sz="1200" dirty="0"/>
              <a:t>(</a:t>
            </a:r>
            <a:r>
              <a:rPr lang="en-US" sz="1200" dirty="0" err="1"/>
              <a:t>ServeltConfig</a:t>
            </a:r>
            <a:r>
              <a:rPr lang="en-US" sz="1200" dirty="0"/>
              <a:t> config) method recklessly you may loose the local config variable. Then, </a:t>
            </a:r>
            <a:r>
              <a:rPr lang="en-US" sz="1200" dirty="0" err="1"/>
              <a:t>getSerlveltConfig</a:t>
            </a:r>
            <a:r>
              <a:rPr lang="en-US" sz="1200" dirty="0"/>
              <a:t>() gives null; which is not all good.</a:t>
            </a:r>
          </a:p>
          <a:p>
            <a:endParaRPr lang="en-US" sz="1200" dirty="0"/>
          </a:p>
          <a:p>
            <a:r>
              <a:rPr lang="en-US" sz="1200" dirty="0"/>
              <a:t>If you need </a:t>
            </a:r>
            <a:r>
              <a:rPr lang="en-US" sz="1200" dirty="0" err="1"/>
              <a:t>init</a:t>
            </a:r>
            <a:r>
              <a:rPr lang="en-US" sz="1200" dirty="0"/>
              <a:t> method, then always override </a:t>
            </a:r>
            <a:r>
              <a:rPr lang="en-US" sz="1200" dirty="0" err="1"/>
              <a:t>init</a:t>
            </a:r>
            <a:r>
              <a:rPr lang="en-US" sz="1200" dirty="0"/>
              <a:t>() method because the </a:t>
            </a:r>
            <a:r>
              <a:rPr lang="en-US" sz="1200" dirty="0" err="1"/>
              <a:t>init</a:t>
            </a:r>
            <a:r>
              <a:rPr lang="en-US" sz="1200" dirty="0"/>
              <a:t>(</a:t>
            </a:r>
            <a:r>
              <a:rPr lang="en-US" sz="1200" dirty="0" err="1"/>
              <a:t>ServletConfig</a:t>
            </a:r>
            <a:r>
              <a:rPr lang="en-US" sz="1200" dirty="0"/>
              <a:t> config) method internally calls </a:t>
            </a:r>
            <a:r>
              <a:rPr lang="en-US" sz="1200" dirty="0" err="1"/>
              <a:t>init</a:t>
            </a:r>
            <a:r>
              <a:rPr lang="en-US" sz="1200" dirty="0"/>
              <a:t>() method</a:t>
            </a:r>
            <a:endParaRPr lang="en-IN" sz="1200" dirty="0"/>
          </a:p>
        </p:txBody>
      </p:sp>
      <p:cxnSp>
        <p:nvCxnSpPr>
          <p:cNvPr id="20" name="Connector: Curved 19">
            <a:extLst>
              <a:ext uri="{FF2B5EF4-FFF2-40B4-BE49-F238E27FC236}">
                <a16:creationId xmlns:a16="http://schemas.microsoft.com/office/drawing/2014/main" id="{19F25BE1-3408-40B3-A181-17F372A65CBF}"/>
              </a:ext>
            </a:extLst>
          </p:cNvPr>
          <p:cNvCxnSpPr>
            <a:cxnSpLocks/>
          </p:cNvCxnSpPr>
          <p:nvPr/>
        </p:nvCxnSpPr>
        <p:spPr>
          <a:xfrm>
            <a:off x="5546033" y="1600199"/>
            <a:ext cx="4520988" cy="572925"/>
          </a:xfrm>
          <a:prstGeom prst="curved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14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63EFF-9ED6-491F-A2F2-01AF6A674720}"/>
              </a:ext>
            </a:extLst>
          </p:cNvPr>
          <p:cNvPicPr>
            <a:picLocks noChangeAspect="1"/>
          </p:cNvPicPr>
          <p:nvPr/>
        </p:nvPicPr>
        <p:blipFill>
          <a:blip r:embed="rId2"/>
          <a:stretch>
            <a:fillRect/>
          </a:stretch>
        </p:blipFill>
        <p:spPr>
          <a:xfrm>
            <a:off x="0" y="0"/>
            <a:ext cx="2644369" cy="1828958"/>
          </a:xfrm>
          <a:prstGeom prst="rect">
            <a:avLst/>
          </a:prstGeom>
        </p:spPr>
      </p:pic>
      <p:sp>
        <p:nvSpPr>
          <p:cNvPr id="4" name="TextBox 3">
            <a:extLst>
              <a:ext uri="{FF2B5EF4-FFF2-40B4-BE49-F238E27FC236}">
                <a16:creationId xmlns:a16="http://schemas.microsoft.com/office/drawing/2014/main" id="{B8D68225-EE13-43D9-8B4F-2B8883BF53A1}"/>
              </a:ext>
            </a:extLst>
          </p:cNvPr>
          <p:cNvSpPr txBox="1"/>
          <p:nvPr/>
        </p:nvSpPr>
        <p:spPr>
          <a:xfrm>
            <a:off x="2623931" y="39757"/>
            <a:ext cx="1520685" cy="261610"/>
          </a:xfrm>
          <a:prstGeom prst="rect">
            <a:avLst/>
          </a:prstGeom>
          <a:noFill/>
          <a:ln>
            <a:solidFill>
              <a:schemeClr val="tx1"/>
            </a:solidFill>
          </a:ln>
        </p:spPr>
        <p:txBody>
          <a:bodyPr wrap="square" rtlCol="0">
            <a:spAutoFit/>
          </a:bodyPr>
          <a:lstStyle/>
          <a:p>
            <a:r>
              <a:rPr lang="en-US" sz="1100" dirty="0"/>
              <a:t>Used in Spring REST API</a:t>
            </a:r>
            <a:endParaRPr lang="en-IN" sz="1100" dirty="0"/>
          </a:p>
        </p:txBody>
      </p:sp>
      <p:pic>
        <p:nvPicPr>
          <p:cNvPr id="8" name="Picture 7">
            <a:extLst>
              <a:ext uri="{FF2B5EF4-FFF2-40B4-BE49-F238E27FC236}">
                <a16:creationId xmlns:a16="http://schemas.microsoft.com/office/drawing/2014/main" id="{E71297FC-9916-40D9-83D4-7BC7017C7A77}"/>
              </a:ext>
            </a:extLst>
          </p:cNvPr>
          <p:cNvPicPr>
            <a:picLocks noChangeAspect="1"/>
          </p:cNvPicPr>
          <p:nvPr/>
        </p:nvPicPr>
        <p:blipFill>
          <a:blip r:embed="rId3"/>
          <a:stretch>
            <a:fillRect/>
          </a:stretch>
        </p:blipFill>
        <p:spPr>
          <a:xfrm>
            <a:off x="1677245" y="341124"/>
            <a:ext cx="3414056" cy="1836579"/>
          </a:xfrm>
          <a:prstGeom prst="rect">
            <a:avLst/>
          </a:prstGeom>
        </p:spPr>
      </p:pic>
      <p:pic>
        <p:nvPicPr>
          <p:cNvPr id="11" name="Picture 10">
            <a:extLst>
              <a:ext uri="{FF2B5EF4-FFF2-40B4-BE49-F238E27FC236}">
                <a16:creationId xmlns:a16="http://schemas.microsoft.com/office/drawing/2014/main" id="{5B7B56F0-4766-4965-BFB4-255E8D0AAAD3}"/>
              </a:ext>
            </a:extLst>
          </p:cNvPr>
          <p:cNvPicPr>
            <a:picLocks noChangeAspect="1"/>
          </p:cNvPicPr>
          <p:nvPr/>
        </p:nvPicPr>
        <p:blipFill>
          <a:blip r:embed="rId4"/>
          <a:stretch>
            <a:fillRect/>
          </a:stretch>
        </p:blipFill>
        <p:spPr>
          <a:xfrm>
            <a:off x="53344" y="2217460"/>
            <a:ext cx="2591025" cy="1745131"/>
          </a:xfrm>
          <a:prstGeom prst="rect">
            <a:avLst/>
          </a:prstGeom>
        </p:spPr>
      </p:pic>
      <p:pic>
        <p:nvPicPr>
          <p:cNvPr id="17" name="Picture 16">
            <a:extLst>
              <a:ext uri="{FF2B5EF4-FFF2-40B4-BE49-F238E27FC236}">
                <a16:creationId xmlns:a16="http://schemas.microsoft.com/office/drawing/2014/main" id="{1AACB2B9-DA55-4060-8A09-53C54FE80CCD}"/>
              </a:ext>
            </a:extLst>
          </p:cNvPr>
          <p:cNvPicPr>
            <a:picLocks noChangeAspect="1"/>
          </p:cNvPicPr>
          <p:nvPr/>
        </p:nvPicPr>
        <p:blipFill>
          <a:blip r:embed="rId5"/>
          <a:stretch>
            <a:fillRect/>
          </a:stretch>
        </p:blipFill>
        <p:spPr>
          <a:xfrm>
            <a:off x="1860141" y="2415452"/>
            <a:ext cx="3048264" cy="2027096"/>
          </a:xfrm>
          <a:prstGeom prst="rect">
            <a:avLst/>
          </a:prstGeom>
        </p:spPr>
      </p:pic>
      <p:pic>
        <p:nvPicPr>
          <p:cNvPr id="19" name="Picture 18">
            <a:extLst>
              <a:ext uri="{FF2B5EF4-FFF2-40B4-BE49-F238E27FC236}">
                <a16:creationId xmlns:a16="http://schemas.microsoft.com/office/drawing/2014/main" id="{72D48C91-306C-4191-A29E-0EF29859B3DD}"/>
              </a:ext>
            </a:extLst>
          </p:cNvPr>
          <p:cNvPicPr>
            <a:picLocks noChangeAspect="1"/>
          </p:cNvPicPr>
          <p:nvPr/>
        </p:nvPicPr>
        <p:blipFill>
          <a:blip r:embed="rId6"/>
          <a:stretch>
            <a:fillRect/>
          </a:stretch>
        </p:blipFill>
        <p:spPr>
          <a:xfrm>
            <a:off x="5258415" y="449618"/>
            <a:ext cx="4915326" cy="1379340"/>
          </a:xfrm>
          <a:prstGeom prst="rect">
            <a:avLst/>
          </a:prstGeom>
        </p:spPr>
      </p:pic>
      <p:pic>
        <p:nvPicPr>
          <p:cNvPr id="22" name="Picture 21">
            <a:extLst>
              <a:ext uri="{FF2B5EF4-FFF2-40B4-BE49-F238E27FC236}">
                <a16:creationId xmlns:a16="http://schemas.microsoft.com/office/drawing/2014/main" id="{4B4EE574-922F-41AD-8DB4-9DE0DC26C280}"/>
              </a:ext>
            </a:extLst>
          </p:cNvPr>
          <p:cNvPicPr>
            <a:picLocks noChangeAspect="1"/>
          </p:cNvPicPr>
          <p:nvPr/>
        </p:nvPicPr>
        <p:blipFill>
          <a:blip r:embed="rId7"/>
          <a:stretch>
            <a:fillRect/>
          </a:stretch>
        </p:blipFill>
        <p:spPr>
          <a:xfrm>
            <a:off x="5231064" y="2217460"/>
            <a:ext cx="4602879" cy="1874682"/>
          </a:xfrm>
          <a:prstGeom prst="rect">
            <a:avLst/>
          </a:prstGeom>
        </p:spPr>
      </p:pic>
      <p:pic>
        <p:nvPicPr>
          <p:cNvPr id="24" name="Picture 23">
            <a:extLst>
              <a:ext uri="{FF2B5EF4-FFF2-40B4-BE49-F238E27FC236}">
                <a16:creationId xmlns:a16="http://schemas.microsoft.com/office/drawing/2014/main" id="{A6DFE458-E15F-4D92-AE63-E112275C2C60}"/>
              </a:ext>
            </a:extLst>
          </p:cNvPr>
          <p:cNvPicPr>
            <a:picLocks noChangeAspect="1"/>
          </p:cNvPicPr>
          <p:nvPr/>
        </p:nvPicPr>
        <p:blipFill>
          <a:blip r:embed="rId8"/>
          <a:stretch>
            <a:fillRect/>
          </a:stretch>
        </p:blipFill>
        <p:spPr>
          <a:xfrm>
            <a:off x="53344" y="4759810"/>
            <a:ext cx="2690093" cy="1653683"/>
          </a:xfrm>
          <a:prstGeom prst="rect">
            <a:avLst/>
          </a:prstGeom>
        </p:spPr>
      </p:pic>
      <p:pic>
        <p:nvPicPr>
          <p:cNvPr id="26" name="Picture 25">
            <a:extLst>
              <a:ext uri="{FF2B5EF4-FFF2-40B4-BE49-F238E27FC236}">
                <a16:creationId xmlns:a16="http://schemas.microsoft.com/office/drawing/2014/main" id="{0308E0B5-4710-40A9-8DE5-37EF0188E318}"/>
              </a:ext>
            </a:extLst>
          </p:cNvPr>
          <p:cNvPicPr>
            <a:picLocks noChangeAspect="1"/>
          </p:cNvPicPr>
          <p:nvPr/>
        </p:nvPicPr>
        <p:blipFill>
          <a:blip r:embed="rId9"/>
          <a:stretch>
            <a:fillRect/>
          </a:stretch>
        </p:blipFill>
        <p:spPr>
          <a:xfrm>
            <a:off x="2710290" y="4511333"/>
            <a:ext cx="6211651" cy="1887927"/>
          </a:xfrm>
          <a:prstGeom prst="rect">
            <a:avLst/>
          </a:prstGeom>
        </p:spPr>
      </p:pic>
      <p:pic>
        <p:nvPicPr>
          <p:cNvPr id="28" name="Picture 27">
            <a:extLst>
              <a:ext uri="{FF2B5EF4-FFF2-40B4-BE49-F238E27FC236}">
                <a16:creationId xmlns:a16="http://schemas.microsoft.com/office/drawing/2014/main" id="{942A0C62-B573-41C6-A75D-00CD9AC73EF9}"/>
              </a:ext>
            </a:extLst>
          </p:cNvPr>
          <p:cNvPicPr>
            <a:picLocks noChangeAspect="1"/>
          </p:cNvPicPr>
          <p:nvPr/>
        </p:nvPicPr>
        <p:blipFill>
          <a:blip r:embed="rId10"/>
          <a:stretch>
            <a:fillRect/>
          </a:stretch>
        </p:blipFill>
        <p:spPr>
          <a:xfrm>
            <a:off x="8236136" y="5764695"/>
            <a:ext cx="3734458" cy="1083573"/>
          </a:xfrm>
          <a:prstGeom prst="rect">
            <a:avLst/>
          </a:prstGeom>
        </p:spPr>
      </p:pic>
      <p:pic>
        <p:nvPicPr>
          <p:cNvPr id="30" name="Picture 29">
            <a:extLst>
              <a:ext uri="{FF2B5EF4-FFF2-40B4-BE49-F238E27FC236}">
                <a16:creationId xmlns:a16="http://schemas.microsoft.com/office/drawing/2014/main" id="{55AC1B62-CC09-470C-9C4E-35935300DFC7}"/>
              </a:ext>
            </a:extLst>
          </p:cNvPr>
          <p:cNvPicPr>
            <a:picLocks noChangeAspect="1"/>
          </p:cNvPicPr>
          <p:nvPr/>
        </p:nvPicPr>
        <p:blipFill>
          <a:blip r:embed="rId11"/>
          <a:stretch>
            <a:fillRect/>
          </a:stretch>
        </p:blipFill>
        <p:spPr>
          <a:xfrm>
            <a:off x="8469792" y="5051715"/>
            <a:ext cx="3680779" cy="213378"/>
          </a:xfrm>
          <a:prstGeom prst="rect">
            <a:avLst/>
          </a:prstGeom>
          <a:ln>
            <a:solidFill>
              <a:srgbClr val="FFFF00"/>
            </a:solidFill>
          </a:ln>
        </p:spPr>
      </p:pic>
    </p:spTree>
    <p:extLst>
      <p:ext uri="{BB962C8B-B14F-4D97-AF65-F5344CB8AC3E}">
        <p14:creationId xmlns:p14="http://schemas.microsoft.com/office/powerpoint/2010/main" val="244220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113AF8-0A93-45BA-8E3F-81E0752D7E5B}"/>
              </a:ext>
            </a:extLst>
          </p:cNvPr>
          <p:cNvPicPr>
            <a:picLocks noChangeAspect="1"/>
          </p:cNvPicPr>
          <p:nvPr/>
        </p:nvPicPr>
        <p:blipFill>
          <a:blip r:embed="rId2"/>
          <a:stretch>
            <a:fillRect/>
          </a:stretch>
        </p:blipFill>
        <p:spPr>
          <a:xfrm>
            <a:off x="7335077" y="401152"/>
            <a:ext cx="4730350" cy="1368011"/>
          </a:xfrm>
          <a:prstGeom prst="rect">
            <a:avLst/>
          </a:prstGeom>
        </p:spPr>
      </p:pic>
      <p:pic>
        <p:nvPicPr>
          <p:cNvPr id="10" name="Picture 9">
            <a:extLst>
              <a:ext uri="{FF2B5EF4-FFF2-40B4-BE49-F238E27FC236}">
                <a16:creationId xmlns:a16="http://schemas.microsoft.com/office/drawing/2014/main" id="{E72E70EE-48FC-4B64-B12A-1A999448C3CA}"/>
              </a:ext>
            </a:extLst>
          </p:cNvPr>
          <p:cNvPicPr>
            <a:picLocks noChangeAspect="1"/>
          </p:cNvPicPr>
          <p:nvPr/>
        </p:nvPicPr>
        <p:blipFill>
          <a:blip r:embed="rId3"/>
          <a:stretch>
            <a:fillRect/>
          </a:stretch>
        </p:blipFill>
        <p:spPr>
          <a:xfrm>
            <a:off x="99388" y="2597650"/>
            <a:ext cx="9256325" cy="3872722"/>
          </a:xfrm>
          <a:prstGeom prst="rect">
            <a:avLst/>
          </a:prstGeom>
        </p:spPr>
      </p:pic>
      <p:pic>
        <p:nvPicPr>
          <p:cNvPr id="13" name="Picture 12">
            <a:extLst>
              <a:ext uri="{FF2B5EF4-FFF2-40B4-BE49-F238E27FC236}">
                <a16:creationId xmlns:a16="http://schemas.microsoft.com/office/drawing/2014/main" id="{BB915ED6-2D37-4718-95F1-5082D3ECF009}"/>
              </a:ext>
            </a:extLst>
          </p:cNvPr>
          <p:cNvPicPr>
            <a:picLocks noChangeAspect="1"/>
          </p:cNvPicPr>
          <p:nvPr/>
        </p:nvPicPr>
        <p:blipFill>
          <a:blip r:embed="rId4"/>
          <a:stretch>
            <a:fillRect/>
          </a:stretch>
        </p:blipFill>
        <p:spPr>
          <a:xfrm>
            <a:off x="6115878" y="4358736"/>
            <a:ext cx="5730737" cy="342930"/>
          </a:xfrm>
          <a:prstGeom prst="rect">
            <a:avLst/>
          </a:prstGeom>
        </p:spPr>
      </p:pic>
      <p:pic>
        <p:nvPicPr>
          <p:cNvPr id="15" name="Picture 14">
            <a:extLst>
              <a:ext uri="{FF2B5EF4-FFF2-40B4-BE49-F238E27FC236}">
                <a16:creationId xmlns:a16="http://schemas.microsoft.com/office/drawing/2014/main" id="{2D690F9F-8309-40D9-9C5F-AB60144E49EC}"/>
              </a:ext>
            </a:extLst>
          </p:cNvPr>
          <p:cNvPicPr>
            <a:picLocks noChangeAspect="1"/>
          </p:cNvPicPr>
          <p:nvPr/>
        </p:nvPicPr>
        <p:blipFill>
          <a:blip r:embed="rId5"/>
          <a:stretch>
            <a:fillRect/>
          </a:stretch>
        </p:blipFill>
        <p:spPr>
          <a:xfrm>
            <a:off x="6145030" y="5803725"/>
            <a:ext cx="5761219" cy="365792"/>
          </a:xfrm>
          <a:prstGeom prst="rect">
            <a:avLst/>
          </a:prstGeom>
        </p:spPr>
      </p:pic>
      <p:pic>
        <p:nvPicPr>
          <p:cNvPr id="18" name="Picture 17">
            <a:extLst>
              <a:ext uri="{FF2B5EF4-FFF2-40B4-BE49-F238E27FC236}">
                <a16:creationId xmlns:a16="http://schemas.microsoft.com/office/drawing/2014/main" id="{6A8496CC-00B4-4B30-A482-C0691CD1CD8C}"/>
              </a:ext>
            </a:extLst>
          </p:cNvPr>
          <p:cNvPicPr>
            <a:picLocks noChangeAspect="1"/>
          </p:cNvPicPr>
          <p:nvPr/>
        </p:nvPicPr>
        <p:blipFill>
          <a:blip r:embed="rId6"/>
          <a:stretch>
            <a:fillRect/>
          </a:stretch>
        </p:blipFill>
        <p:spPr>
          <a:xfrm>
            <a:off x="9725690" y="2029983"/>
            <a:ext cx="2180559" cy="2210026"/>
          </a:xfrm>
          <a:prstGeom prst="rect">
            <a:avLst/>
          </a:prstGeom>
          <a:ln>
            <a:solidFill>
              <a:srgbClr val="FFFF00"/>
            </a:solidFill>
          </a:ln>
        </p:spPr>
      </p:pic>
      <p:pic>
        <p:nvPicPr>
          <p:cNvPr id="27" name="Picture 26">
            <a:extLst>
              <a:ext uri="{FF2B5EF4-FFF2-40B4-BE49-F238E27FC236}">
                <a16:creationId xmlns:a16="http://schemas.microsoft.com/office/drawing/2014/main" id="{1B559501-EC33-483C-A688-FF36BF76533D}"/>
              </a:ext>
            </a:extLst>
          </p:cNvPr>
          <p:cNvPicPr>
            <a:picLocks noChangeAspect="1"/>
          </p:cNvPicPr>
          <p:nvPr/>
        </p:nvPicPr>
        <p:blipFill>
          <a:blip r:embed="rId7"/>
          <a:stretch>
            <a:fillRect/>
          </a:stretch>
        </p:blipFill>
        <p:spPr>
          <a:xfrm>
            <a:off x="119266" y="59634"/>
            <a:ext cx="7205871" cy="2210026"/>
          </a:xfrm>
          <a:prstGeom prst="rect">
            <a:avLst/>
          </a:prstGeom>
        </p:spPr>
      </p:pic>
      <p:pic>
        <p:nvPicPr>
          <p:cNvPr id="21" name="Picture 20">
            <a:extLst>
              <a:ext uri="{FF2B5EF4-FFF2-40B4-BE49-F238E27FC236}">
                <a16:creationId xmlns:a16="http://schemas.microsoft.com/office/drawing/2014/main" id="{B6F3D8A2-330B-4174-BFBA-1D80450ECCAB}"/>
              </a:ext>
            </a:extLst>
          </p:cNvPr>
          <p:cNvPicPr>
            <a:picLocks noChangeAspect="1"/>
          </p:cNvPicPr>
          <p:nvPr/>
        </p:nvPicPr>
        <p:blipFill>
          <a:blip r:embed="rId8"/>
          <a:stretch>
            <a:fillRect/>
          </a:stretch>
        </p:blipFill>
        <p:spPr>
          <a:xfrm>
            <a:off x="345385" y="4502425"/>
            <a:ext cx="2832124" cy="1938129"/>
          </a:xfrm>
          <a:prstGeom prst="rect">
            <a:avLst/>
          </a:prstGeom>
          <a:ln>
            <a:solidFill>
              <a:srgbClr val="FFFF00"/>
            </a:solidFill>
          </a:ln>
        </p:spPr>
      </p:pic>
      <p:pic>
        <p:nvPicPr>
          <p:cNvPr id="30" name="Picture 29">
            <a:extLst>
              <a:ext uri="{FF2B5EF4-FFF2-40B4-BE49-F238E27FC236}">
                <a16:creationId xmlns:a16="http://schemas.microsoft.com/office/drawing/2014/main" id="{79CEBF10-BA38-46FF-A351-58436A422E16}"/>
              </a:ext>
            </a:extLst>
          </p:cNvPr>
          <p:cNvPicPr>
            <a:picLocks noChangeAspect="1"/>
          </p:cNvPicPr>
          <p:nvPr/>
        </p:nvPicPr>
        <p:blipFill>
          <a:blip r:embed="rId9"/>
          <a:stretch>
            <a:fillRect/>
          </a:stretch>
        </p:blipFill>
        <p:spPr>
          <a:xfrm>
            <a:off x="7705971" y="121912"/>
            <a:ext cx="3657917" cy="213378"/>
          </a:xfrm>
          <a:prstGeom prst="rect">
            <a:avLst/>
          </a:prstGeom>
          <a:ln>
            <a:solidFill>
              <a:srgbClr val="FFFF00"/>
            </a:solidFill>
          </a:ln>
        </p:spPr>
      </p:pic>
    </p:spTree>
    <p:extLst>
      <p:ext uri="{BB962C8B-B14F-4D97-AF65-F5344CB8AC3E}">
        <p14:creationId xmlns:p14="http://schemas.microsoft.com/office/powerpoint/2010/main" val="329042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943B6-4736-40C5-9D90-0950CB52413D}"/>
              </a:ext>
            </a:extLst>
          </p:cNvPr>
          <p:cNvPicPr>
            <a:picLocks noChangeAspect="1"/>
          </p:cNvPicPr>
          <p:nvPr/>
        </p:nvPicPr>
        <p:blipFill>
          <a:blip r:embed="rId2"/>
          <a:stretch>
            <a:fillRect/>
          </a:stretch>
        </p:blipFill>
        <p:spPr>
          <a:xfrm>
            <a:off x="0" y="19878"/>
            <a:ext cx="10644100" cy="4671391"/>
          </a:xfrm>
          <a:prstGeom prst="rect">
            <a:avLst/>
          </a:prstGeom>
        </p:spPr>
      </p:pic>
      <p:pic>
        <p:nvPicPr>
          <p:cNvPr id="9" name="Picture 8">
            <a:extLst>
              <a:ext uri="{FF2B5EF4-FFF2-40B4-BE49-F238E27FC236}">
                <a16:creationId xmlns:a16="http://schemas.microsoft.com/office/drawing/2014/main" id="{B8B45580-E6E9-45DB-8377-6BBDAB81EE77}"/>
              </a:ext>
            </a:extLst>
          </p:cNvPr>
          <p:cNvPicPr>
            <a:picLocks noChangeAspect="1"/>
          </p:cNvPicPr>
          <p:nvPr/>
        </p:nvPicPr>
        <p:blipFill>
          <a:blip r:embed="rId3"/>
          <a:stretch>
            <a:fillRect/>
          </a:stretch>
        </p:blipFill>
        <p:spPr>
          <a:xfrm>
            <a:off x="7760978" y="19879"/>
            <a:ext cx="4313579" cy="924338"/>
          </a:xfrm>
          <a:prstGeom prst="rect">
            <a:avLst/>
          </a:prstGeom>
        </p:spPr>
      </p:pic>
      <p:pic>
        <p:nvPicPr>
          <p:cNvPr id="16" name="Picture 15">
            <a:extLst>
              <a:ext uri="{FF2B5EF4-FFF2-40B4-BE49-F238E27FC236}">
                <a16:creationId xmlns:a16="http://schemas.microsoft.com/office/drawing/2014/main" id="{EB34F049-8A76-42DE-A596-1FCEA22C90BE}"/>
              </a:ext>
            </a:extLst>
          </p:cNvPr>
          <p:cNvPicPr>
            <a:picLocks noChangeAspect="1"/>
          </p:cNvPicPr>
          <p:nvPr/>
        </p:nvPicPr>
        <p:blipFill>
          <a:blip r:embed="rId4"/>
          <a:stretch>
            <a:fillRect/>
          </a:stretch>
        </p:blipFill>
        <p:spPr>
          <a:xfrm>
            <a:off x="6677308" y="3985591"/>
            <a:ext cx="5471572" cy="2872409"/>
          </a:xfrm>
          <a:prstGeom prst="rect">
            <a:avLst/>
          </a:prstGeom>
        </p:spPr>
      </p:pic>
      <p:pic>
        <p:nvPicPr>
          <p:cNvPr id="19" name="Picture 18">
            <a:extLst>
              <a:ext uri="{FF2B5EF4-FFF2-40B4-BE49-F238E27FC236}">
                <a16:creationId xmlns:a16="http://schemas.microsoft.com/office/drawing/2014/main" id="{0D7EBDCA-062B-45DF-9D02-BDE7EC326B1C}"/>
              </a:ext>
            </a:extLst>
          </p:cNvPr>
          <p:cNvPicPr>
            <a:picLocks noChangeAspect="1"/>
          </p:cNvPicPr>
          <p:nvPr/>
        </p:nvPicPr>
        <p:blipFill>
          <a:blip r:embed="rId5"/>
          <a:stretch>
            <a:fillRect/>
          </a:stretch>
        </p:blipFill>
        <p:spPr>
          <a:xfrm>
            <a:off x="-2" y="5095579"/>
            <a:ext cx="6957961" cy="1003854"/>
          </a:xfrm>
          <a:prstGeom prst="rect">
            <a:avLst/>
          </a:prstGeom>
        </p:spPr>
      </p:pic>
      <p:sp>
        <p:nvSpPr>
          <p:cNvPr id="17" name="TextBox 16">
            <a:extLst>
              <a:ext uri="{FF2B5EF4-FFF2-40B4-BE49-F238E27FC236}">
                <a16:creationId xmlns:a16="http://schemas.microsoft.com/office/drawing/2014/main" id="{6ADEB6A1-F65C-47B3-B070-8418B08F6630}"/>
              </a:ext>
            </a:extLst>
          </p:cNvPr>
          <p:cNvSpPr txBox="1"/>
          <p:nvPr/>
        </p:nvSpPr>
        <p:spPr>
          <a:xfrm flipH="1">
            <a:off x="2187621" y="6094464"/>
            <a:ext cx="2582716" cy="646331"/>
          </a:xfrm>
          <a:prstGeom prst="rect">
            <a:avLst/>
          </a:prstGeom>
          <a:noFill/>
          <a:ln>
            <a:solidFill>
              <a:schemeClr val="tx1"/>
            </a:solidFill>
          </a:ln>
        </p:spPr>
        <p:txBody>
          <a:bodyPr wrap="square" rtlCol="0">
            <a:spAutoFit/>
          </a:bodyPr>
          <a:lstStyle/>
          <a:p>
            <a:r>
              <a:rPr lang="en-US" sz="1200" b="1" dirty="0" err="1"/>
              <a:t>SReq</a:t>
            </a:r>
            <a:r>
              <a:rPr lang="en-US" sz="1200" b="1" dirty="0"/>
              <a:t> – </a:t>
            </a:r>
            <a:r>
              <a:rPr lang="en-US" sz="1200" b="1" dirty="0" err="1"/>
              <a:t>ServletRequest</a:t>
            </a:r>
            <a:endParaRPr lang="en-US" sz="1200" b="1" dirty="0"/>
          </a:p>
          <a:p>
            <a:r>
              <a:rPr lang="en-US" sz="1200" b="1" dirty="0" err="1"/>
              <a:t>SRes</a:t>
            </a:r>
            <a:r>
              <a:rPr lang="en-US" sz="1200" b="1" dirty="0"/>
              <a:t> – </a:t>
            </a:r>
            <a:r>
              <a:rPr lang="en-US" sz="1200" b="1" dirty="0" err="1"/>
              <a:t>ServletResponse</a:t>
            </a:r>
            <a:endParaRPr lang="en-US" sz="1200" b="1" dirty="0"/>
          </a:p>
          <a:p>
            <a:r>
              <a:rPr lang="en-US" sz="1200" b="1" dirty="0"/>
              <a:t>HSR – </a:t>
            </a:r>
            <a:r>
              <a:rPr lang="en-US" sz="1200" b="1" dirty="0" err="1"/>
              <a:t>HttpServletRequest</a:t>
            </a:r>
            <a:r>
              <a:rPr lang="en-IN" sz="1200" b="1" dirty="0"/>
              <a:t>/Response</a:t>
            </a:r>
            <a:endParaRPr lang="en-US" sz="1200" b="1" dirty="0"/>
          </a:p>
        </p:txBody>
      </p:sp>
    </p:spTree>
    <p:extLst>
      <p:ext uri="{BB962C8B-B14F-4D97-AF65-F5344CB8AC3E}">
        <p14:creationId xmlns:p14="http://schemas.microsoft.com/office/powerpoint/2010/main" val="320168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1EC61-FD33-454E-87CB-EA95C7392CA7}"/>
              </a:ext>
            </a:extLst>
          </p:cNvPr>
          <p:cNvPicPr>
            <a:picLocks noChangeAspect="1"/>
          </p:cNvPicPr>
          <p:nvPr/>
        </p:nvPicPr>
        <p:blipFill>
          <a:blip r:embed="rId2"/>
          <a:stretch>
            <a:fillRect/>
          </a:stretch>
        </p:blipFill>
        <p:spPr>
          <a:xfrm>
            <a:off x="130095" y="138462"/>
            <a:ext cx="7781453" cy="2415209"/>
          </a:xfrm>
          <a:prstGeom prst="rect">
            <a:avLst/>
          </a:prstGeom>
          <a:ln>
            <a:solidFill>
              <a:srgbClr val="FFFF00"/>
            </a:solidFill>
          </a:ln>
        </p:spPr>
      </p:pic>
      <p:pic>
        <p:nvPicPr>
          <p:cNvPr id="5" name="Picture 4">
            <a:extLst>
              <a:ext uri="{FF2B5EF4-FFF2-40B4-BE49-F238E27FC236}">
                <a16:creationId xmlns:a16="http://schemas.microsoft.com/office/drawing/2014/main" id="{67766C57-9FE3-46C4-AC7D-EE8EBA4B2A2B}"/>
              </a:ext>
            </a:extLst>
          </p:cNvPr>
          <p:cNvPicPr>
            <a:picLocks noChangeAspect="1"/>
          </p:cNvPicPr>
          <p:nvPr/>
        </p:nvPicPr>
        <p:blipFill>
          <a:blip r:embed="rId3"/>
          <a:stretch>
            <a:fillRect/>
          </a:stretch>
        </p:blipFill>
        <p:spPr>
          <a:xfrm>
            <a:off x="1152939" y="2633184"/>
            <a:ext cx="9303026" cy="4264573"/>
          </a:xfrm>
          <a:prstGeom prst="rect">
            <a:avLst/>
          </a:prstGeom>
        </p:spPr>
      </p:pic>
      <p:sp>
        <p:nvSpPr>
          <p:cNvPr id="8" name="TextBox 7">
            <a:extLst>
              <a:ext uri="{FF2B5EF4-FFF2-40B4-BE49-F238E27FC236}">
                <a16:creationId xmlns:a16="http://schemas.microsoft.com/office/drawing/2014/main" id="{75FC64F4-6970-42F3-BCDD-AA4400DB77CF}"/>
              </a:ext>
            </a:extLst>
          </p:cNvPr>
          <p:cNvSpPr txBox="1"/>
          <p:nvPr/>
        </p:nvSpPr>
        <p:spPr>
          <a:xfrm>
            <a:off x="7971182" y="431047"/>
            <a:ext cx="3906079" cy="4693593"/>
          </a:xfrm>
          <a:prstGeom prst="rect">
            <a:avLst/>
          </a:prstGeom>
          <a:solidFill>
            <a:srgbClr val="FFFF00"/>
          </a:solidFill>
        </p:spPr>
        <p:txBody>
          <a:bodyPr wrap="square" rtlCol="0">
            <a:spAutoFit/>
          </a:bodyPr>
          <a:lstStyle/>
          <a:p>
            <a:pPr marL="228600" indent="-228600">
              <a:buAutoNum type="arabicPeriod"/>
            </a:pPr>
            <a:r>
              <a:rPr lang="en-US" sz="1300" b="1" dirty="0" err="1"/>
              <a:t>doPost</a:t>
            </a:r>
            <a:r>
              <a:rPr lang="en-US" sz="1300" b="1" dirty="0"/>
              <a:t>() and </a:t>
            </a:r>
            <a:r>
              <a:rPr lang="en-US" sz="1300" b="1" dirty="0" err="1"/>
              <a:t>doGet</a:t>
            </a:r>
            <a:r>
              <a:rPr lang="en-US" sz="1300" b="1" dirty="0"/>
              <a:t>() methods of </a:t>
            </a:r>
            <a:r>
              <a:rPr lang="en-US" sz="1300" b="1" dirty="0" err="1"/>
              <a:t>HttpServlet</a:t>
            </a:r>
            <a:r>
              <a:rPr lang="en-US" sz="1300" b="1" dirty="0"/>
              <a:t> class are not abstract. Don’t you think they must be abstract like service() method of </a:t>
            </a:r>
            <a:r>
              <a:rPr lang="en-US" sz="1300" b="1" dirty="0" err="1"/>
              <a:t>GenericServlet</a:t>
            </a:r>
            <a:r>
              <a:rPr lang="en-US" sz="1300" b="1" dirty="0"/>
              <a:t> class so that we can define our own custom service functionality of servlet.</a:t>
            </a:r>
          </a:p>
          <a:p>
            <a:pPr marL="228600" indent="-228600">
              <a:buAutoNum type="arabicPeriod"/>
            </a:pPr>
            <a:r>
              <a:rPr lang="en-US" sz="1300" b="1" dirty="0"/>
              <a:t>If you observe the definition of </a:t>
            </a:r>
            <a:r>
              <a:rPr lang="en-US" sz="1300" b="1" dirty="0" err="1"/>
              <a:t>doPost</a:t>
            </a:r>
            <a:r>
              <a:rPr lang="en-US" sz="1300" b="1" dirty="0"/>
              <a:t>() and </a:t>
            </a:r>
            <a:r>
              <a:rPr lang="en-US" sz="1300" b="1" dirty="0" err="1"/>
              <a:t>doGet</a:t>
            </a:r>
            <a:r>
              <a:rPr lang="en-US" sz="1300" b="1" dirty="0"/>
              <a:t>() methods, they serve only one purpose which is returning a code message when there is  a client side error. So these instance methods of </a:t>
            </a:r>
            <a:r>
              <a:rPr lang="en-US" sz="1300" b="1" dirty="0" err="1"/>
              <a:t>HttpServlet</a:t>
            </a:r>
            <a:r>
              <a:rPr lang="en-US" sz="1300" b="1" dirty="0"/>
              <a:t> class are not at helpful for providing services to client request</a:t>
            </a:r>
          </a:p>
          <a:p>
            <a:pPr marL="228600" indent="-228600">
              <a:buAutoNum type="arabicPeriod"/>
            </a:pPr>
            <a:r>
              <a:rPr lang="en-US" sz="1300" b="1" dirty="0"/>
              <a:t>To make </a:t>
            </a:r>
            <a:r>
              <a:rPr lang="en-US" sz="1300" b="1" dirty="0" err="1"/>
              <a:t>HttpServlet</a:t>
            </a:r>
            <a:r>
              <a:rPr lang="en-US" sz="1300" b="1" dirty="0"/>
              <a:t> more functional we have to override and give custom definition for </a:t>
            </a:r>
            <a:r>
              <a:rPr lang="en-US" sz="1300" b="1" dirty="0" err="1"/>
              <a:t>doPost</a:t>
            </a:r>
            <a:r>
              <a:rPr lang="en-US" sz="1300" b="1" dirty="0"/>
              <a:t>() and </a:t>
            </a:r>
            <a:r>
              <a:rPr lang="en-US" sz="1300" b="1" dirty="0" err="1"/>
              <a:t>doGet</a:t>
            </a:r>
            <a:r>
              <a:rPr lang="en-US" sz="1300" b="1" dirty="0"/>
              <a:t>(), and not use the instance methods of Abstract Class for serving request. </a:t>
            </a:r>
          </a:p>
          <a:p>
            <a:r>
              <a:rPr lang="en-US" sz="1300" b="1" dirty="0"/>
              <a:t>        </a:t>
            </a:r>
          </a:p>
          <a:p>
            <a:r>
              <a:rPr lang="en-US" sz="1300" b="1" dirty="0"/>
              <a:t>That is the reason </a:t>
            </a:r>
            <a:r>
              <a:rPr lang="en-US" sz="1300" b="1" dirty="0" err="1"/>
              <a:t>HttpServlet</a:t>
            </a:r>
            <a:r>
              <a:rPr lang="en-US" sz="1300" b="1" dirty="0"/>
              <a:t> class is declared as abstract so that one cannot create object for it as a result cannot use it’s instance </a:t>
            </a:r>
            <a:r>
              <a:rPr lang="en-US" sz="1300" b="1" dirty="0" err="1"/>
              <a:t>doPost</a:t>
            </a:r>
            <a:r>
              <a:rPr lang="en-US" sz="1300" b="1" dirty="0"/>
              <a:t>() and </a:t>
            </a:r>
            <a:r>
              <a:rPr lang="en-US" sz="1300" b="1" dirty="0" err="1"/>
              <a:t>doGet</a:t>
            </a:r>
            <a:r>
              <a:rPr lang="en-US" sz="1300" b="1" dirty="0"/>
              <a:t>() methods. Instead, create a concrete class which extends </a:t>
            </a:r>
            <a:r>
              <a:rPr lang="en-US" sz="1300" b="1" dirty="0" err="1"/>
              <a:t>HttpServlet</a:t>
            </a:r>
            <a:r>
              <a:rPr lang="en-US" sz="1300" b="1" dirty="0"/>
              <a:t> abstract class and override </a:t>
            </a:r>
            <a:r>
              <a:rPr lang="en-US" sz="1300" b="1" dirty="0" err="1"/>
              <a:t>doPost</a:t>
            </a:r>
            <a:r>
              <a:rPr lang="en-US" sz="1300" b="1" dirty="0"/>
              <a:t>() and </a:t>
            </a:r>
            <a:r>
              <a:rPr lang="en-US" sz="1300" b="1" dirty="0" err="1"/>
              <a:t>doGet</a:t>
            </a:r>
            <a:r>
              <a:rPr lang="en-US" sz="1300" b="1" dirty="0"/>
              <a:t>() methods creating customized service</a:t>
            </a:r>
            <a:endParaRPr lang="en-IN" sz="1300" b="1" dirty="0"/>
          </a:p>
        </p:txBody>
      </p:sp>
      <p:sp>
        <p:nvSpPr>
          <p:cNvPr id="10" name="TextBox 9">
            <a:extLst>
              <a:ext uri="{FF2B5EF4-FFF2-40B4-BE49-F238E27FC236}">
                <a16:creationId xmlns:a16="http://schemas.microsoft.com/office/drawing/2014/main" id="{398C067A-CFFD-413A-A170-5A49B3DAE01A}"/>
              </a:ext>
            </a:extLst>
          </p:cNvPr>
          <p:cNvSpPr txBox="1"/>
          <p:nvPr/>
        </p:nvSpPr>
        <p:spPr>
          <a:xfrm>
            <a:off x="4818822" y="5934510"/>
            <a:ext cx="5726596" cy="492443"/>
          </a:xfrm>
          <a:prstGeom prst="rect">
            <a:avLst/>
          </a:prstGeom>
          <a:noFill/>
        </p:spPr>
        <p:txBody>
          <a:bodyPr wrap="square" rtlCol="0">
            <a:spAutoFit/>
          </a:bodyPr>
          <a:lstStyle/>
          <a:p>
            <a:r>
              <a:rPr lang="en-US" sz="1300" dirty="0">
                <a:highlight>
                  <a:srgbClr val="FFFF00"/>
                </a:highlight>
              </a:rPr>
              <a:t>If you didn’t give any definition for </a:t>
            </a:r>
            <a:r>
              <a:rPr lang="en-US" sz="1300" dirty="0" err="1">
                <a:highlight>
                  <a:srgbClr val="FFFF00"/>
                </a:highlight>
              </a:rPr>
              <a:t>doPost</a:t>
            </a:r>
            <a:r>
              <a:rPr lang="en-US" sz="1300" dirty="0">
                <a:highlight>
                  <a:srgbClr val="FFFF00"/>
                </a:highlight>
              </a:rPr>
              <a:t>() or </a:t>
            </a:r>
            <a:r>
              <a:rPr lang="en-US" sz="1300" dirty="0" err="1">
                <a:highlight>
                  <a:srgbClr val="FFFF00"/>
                </a:highlight>
              </a:rPr>
              <a:t>doGet</a:t>
            </a:r>
            <a:r>
              <a:rPr lang="en-US" sz="1300" dirty="0">
                <a:highlight>
                  <a:srgbClr val="FFFF00"/>
                </a:highlight>
              </a:rPr>
              <a:t>() methods in your concrete class then Instance methods of </a:t>
            </a:r>
            <a:r>
              <a:rPr lang="en-US" sz="1300" dirty="0" err="1">
                <a:highlight>
                  <a:srgbClr val="FFFF00"/>
                </a:highlight>
              </a:rPr>
              <a:t>HttpServlet</a:t>
            </a:r>
            <a:r>
              <a:rPr lang="en-US" sz="1300" dirty="0">
                <a:highlight>
                  <a:srgbClr val="FFFF00"/>
                </a:highlight>
              </a:rPr>
              <a:t> Abstract Class are executed any way.</a:t>
            </a:r>
            <a:endParaRPr lang="en-IN" sz="1300" dirty="0">
              <a:highlight>
                <a:srgbClr val="FFFF00"/>
              </a:highlight>
            </a:endParaRPr>
          </a:p>
        </p:txBody>
      </p:sp>
    </p:spTree>
    <p:extLst>
      <p:ext uri="{BB962C8B-B14F-4D97-AF65-F5344CB8AC3E}">
        <p14:creationId xmlns:p14="http://schemas.microsoft.com/office/powerpoint/2010/main" val="2155834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3118</TotalTime>
  <Words>1293</Words>
  <Application>Microsoft Office PowerPoint</Application>
  <PresentationFormat>Widescreen</PresentationFormat>
  <Paragraphs>109</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vignesh8reddy@outlook.com</dc:creator>
  <cp:lastModifiedBy>vignesh8reddy@outlook.com</cp:lastModifiedBy>
  <cp:revision>99</cp:revision>
  <dcterms:created xsi:type="dcterms:W3CDTF">2024-07-20T18:11:52Z</dcterms:created>
  <dcterms:modified xsi:type="dcterms:W3CDTF">2024-07-27T16:38:44Z</dcterms:modified>
</cp:coreProperties>
</file>